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91" r:id="rId2"/>
    <p:sldId id="292" r:id="rId3"/>
    <p:sldId id="258" r:id="rId4"/>
    <p:sldId id="290" r:id="rId5"/>
    <p:sldId id="304" r:id="rId6"/>
    <p:sldId id="303" r:id="rId7"/>
    <p:sldId id="257" r:id="rId8"/>
    <p:sldId id="299" r:id="rId9"/>
    <p:sldId id="297" r:id="rId10"/>
    <p:sldId id="298" r:id="rId11"/>
    <p:sldId id="260" r:id="rId12"/>
    <p:sldId id="296" r:id="rId13"/>
    <p:sldId id="261" r:id="rId14"/>
    <p:sldId id="294" r:id="rId15"/>
    <p:sldId id="300" r:id="rId16"/>
    <p:sldId id="295" r:id="rId17"/>
    <p:sldId id="265" r:id="rId18"/>
    <p:sldId id="268" r:id="rId19"/>
    <p:sldId id="266" r:id="rId20"/>
    <p:sldId id="267" r:id="rId21"/>
    <p:sldId id="269" r:id="rId22"/>
    <p:sldId id="270" r:id="rId23"/>
    <p:sldId id="271" r:id="rId24"/>
    <p:sldId id="293" r:id="rId25"/>
    <p:sldId id="275" r:id="rId26"/>
    <p:sldId id="276" r:id="rId27"/>
    <p:sldId id="277" r:id="rId28"/>
    <p:sldId id="279" r:id="rId29"/>
    <p:sldId id="280" r:id="rId30"/>
    <p:sldId id="288" r:id="rId31"/>
    <p:sldId id="302" r:id="rId32"/>
    <p:sldId id="273" r:id="rId33"/>
    <p:sldId id="274" r:id="rId34"/>
    <p:sldId id="284" r:id="rId35"/>
    <p:sldId id="285" r:id="rId36"/>
    <p:sldId id="286" r:id="rId3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C2CAA1-3C30-FC8C-56A0-309D34A37401}" name="Izabela Trzaska" initials="IT" userId="S-1-5-21-1837418202-310271519-2148547299-1158" providerId="AD"/>
  <p188:author id="{0C12ACAE-0D8D-0394-1353-EDC6DA2FD135}" name="Gmina Wiązowna" initials="GW" userId="6a2ec29b02cff51f" providerId="Windows Live"/>
  <p188:author id="{29BAD2CB-E948-9D8A-96F3-9E5101C39B02}" name="Elżbieta Różańska" initials="ER" userId="S-1-5-21-1837418202-310271519-2148547299-115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4AB9"/>
    <a:srgbClr val="E9F3F5"/>
    <a:srgbClr val="F7FDFF"/>
    <a:srgbClr val="00AAF5"/>
    <a:srgbClr val="CDF0FF"/>
    <a:srgbClr val="487BA2"/>
    <a:srgbClr val="6699FF"/>
    <a:srgbClr val="1B51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Styl jasny 3 — Ak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Styl pośredni 4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94" autoAdjust="0"/>
  </p:normalViewPr>
  <p:slideViewPr>
    <p:cSldViewPr snapToGrid="0">
      <p:cViewPr varScale="1">
        <p:scale>
          <a:sx n="105" d="100"/>
          <a:sy n="105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microsoft.com/office/2018/10/relationships/authors" Target="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Zeszy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baseline="0">
                <a:solidFill>
                  <a:srgbClr val="014AB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l-PL" sz="1400" dirty="0">
                <a:solidFill>
                  <a:srgbClr val="014AB9"/>
                </a:solidFill>
              </a:rPr>
              <a:t>Odpady zebrane od mieszkańców w 2025 r. </a:t>
            </a:r>
          </a:p>
        </c:rich>
      </c:tx>
      <c:layout>
        <c:manualLayout>
          <c:xMode val="edge"/>
          <c:yMode val="edge"/>
          <c:x val="0.19819024040848401"/>
          <c:y val="2.65874030681848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baseline="0">
              <a:solidFill>
                <a:srgbClr val="014AB9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l-PL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A97-484C-ADF0-B70C085B3A6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7A97-484C-ADF0-B70C085B3A6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7A97-484C-ADF0-B70C085B3A6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7A97-484C-ADF0-B70C085B3A6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7A97-484C-ADF0-B70C085B3A69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7A97-484C-ADF0-B70C085B3A6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7A97-484C-ADF0-B70C085B3A69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A97-484C-ADF0-B70C085B3A6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7A97-484C-ADF0-B70C085B3A69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7A97-484C-ADF0-B70C085B3A69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7A97-484C-ADF0-B70C085B3A69}"/>
                </c:ext>
              </c:extLst>
            </c:dLbl>
            <c:dLbl>
              <c:idx val="5"/>
              <c:layout>
                <c:manualLayout>
                  <c:x val="2.4975984630163268E-2"/>
                  <c:y val="2.472405837213905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200" b="1" i="0" u="none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pl-PL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A97-484C-ADF0-B70C085B3A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spc="0" baseline="0">
                    <a:solidFill>
                      <a:schemeClr val="accent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Arkusz1!$A$2:$F$2</c:f>
              <c:strCache>
                <c:ptCount val="6"/>
                <c:pt idx="0">
                  <c:v>Zmieszane </c:v>
                </c:pt>
                <c:pt idx="1">
                  <c:v>Plastik</c:v>
                </c:pt>
                <c:pt idx="2">
                  <c:v>Szkło</c:v>
                </c:pt>
                <c:pt idx="3">
                  <c:v>Papier</c:v>
                </c:pt>
                <c:pt idx="4">
                  <c:v>Bio</c:v>
                </c:pt>
                <c:pt idx="5">
                  <c:v>Inne segregowane </c:v>
                </c:pt>
              </c:strCache>
            </c:strRef>
          </c:cat>
          <c:val>
            <c:numRef>
              <c:f>Arkusz1!$A$3:$F$3</c:f>
              <c:numCache>
                <c:formatCode>0%</c:formatCode>
                <c:ptCount val="6"/>
                <c:pt idx="0">
                  <c:v>0.35</c:v>
                </c:pt>
                <c:pt idx="1">
                  <c:v>0.1</c:v>
                </c:pt>
                <c:pt idx="2">
                  <c:v>0.06</c:v>
                </c:pt>
                <c:pt idx="3">
                  <c:v>7.0000000000000007E-2</c:v>
                </c:pt>
                <c:pt idx="4">
                  <c:v>0.28999999999999998</c:v>
                </c:pt>
                <c:pt idx="5">
                  <c:v>0.13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A97-484C-ADF0-B70C085B3A69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783883950423244E-2"/>
          <c:y val="2.6059023900997742E-2"/>
          <c:w val="0.89288688778941916"/>
          <c:h val="0.93711936346490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Arkusz1!$B$5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14AB9"/>
            </a:solidFill>
            <a:ln>
              <a:solidFill>
                <a:srgbClr val="014AB9"/>
              </a:solidFill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92-458A-A254-91F8783CF8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Arkusz1!$C$5</c:f>
              <c:numCache>
                <c:formatCode>#,##0</c:formatCode>
                <c:ptCount val="1"/>
                <c:pt idx="0">
                  <c:v>18035242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92-458A-A254-91F8783CF8B0}"/>
            </c:ext>
          </c:extLst>
        </c:ser>
        <c:ser>
          <c:idx val="1"/>
          <c:order val="1"/>
          <c:tx>
            <c:strRef>
              <c:f>Arkusz1!$B$6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Arkusz1!$C$6</c:f>
              <c:numCache>
                <c:formatCode>#,##0</c:formatCode>
                <c:ptCount val="1"/>
                <c:pt idx="0">
                  <c:v>22189293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92-458A-A254-91F8783CF8B0}"/>
            </c:ext>
          </c:extLst>
        </c:ser>
        <c:ser>
          <c:idx val="2"/>
          <c:order val="2"/>
          <c:tx>
            <c:strRef>
              <c:f>Arkusz1!$B$7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Arkusz1!$C$7</c:f>
              <c:numCache>
                <c:formatCode>#,##0</c:formatCode>
                <c:ptCount val="1"/>
                <c:pt idx="0">
                  <c:v>26018010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A92-458A-A254-91F8783CF8B0}"/>
            </c:ext>
          </c:extLst>
        </c:ser>
        <c:ser>
          <c:idx val="3"/>
          <c:order val="3"/>
          <c:tx>
            <c:strRef>
              <c:f>Arkusz1!$B$8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Arkusz1!$C$8</c:f>
              <c:numCache>
                <c:formatCode>#,##0</c:formatCode>
                <c:ptCount val="1"/>
                <c:pt idx="0">
                  <c:v>29177918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92-458A-A254-91F8783CF8B0}"/>
            </c:ext>
          </c:extLst>
        </c:ser>
        <c:ser>
          <c:idx val="4"/>
          <c:order val="4"/>
          <c:tx>
            <c:strRef>
              <c:f>Arkusz1!$B$9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Arkusz1!$C$9</c:f>
              <c:numCache>
                <c:formatCode>#,##0</c:formatCode>
                <c:ptCount val="1"/>
                <c:pt idx="0">
                  <c:v>26815085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A92-458A-A254-91F8783CF8B0}"/>
            </c:ext>
          </c:extLst>
        </c:ser>
        <c:ser>
          <c:idx val="5"/>
          <c:order val="5"/>
          <c:tx>
            <c:strRef>
              <c:f>Arkusz1!$B$10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Arkusz1!$C$10</c:f>
              <c:numCache>
                <c:formatCode>#,##0</c:formatCode>
                <c:ptCount val="1"/>
                <c:pt idx="0">
                  <c:v>42079027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A92-458A-A254-91F8783CF8B0}"/>
            </c:ext>
          </c:extLst>
        </c:ser>
        <c:ser>
          <c:idx val="6"/>
          <c:order val="6"/>
          <c:tx>
            <c:strRef>
              <c:f>Arkusz1!$B$11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2.42158246494637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A1-48EF-BB98-DA52D52F55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Arkusz1!$C$11</c:f>
              <c:numCache>
                <c:formatCode>#,##0</c:formatCode>
                <c:ptCount val="1"/>
                <c:pt idx="0">
                  <c:v>31929259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A92-458A-A254-91F8783CF8B0}"/>
            </c:ext>
          </c:extLst>
        </c:ser>
        <c:ser>
          <c:idx val="7"/>
          <c:order val="7"/>
          <c:tx>
            <c:strRef>
              <c:f>Arkusz1!$B$12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2215380433595094E-3"/>
                  <c:y val="-8.07194154982125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A92-458A-A254-91F8783CF8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Arkusz1!$C$12</c:f>
              <c:numCache>
                <c:formatCode>#,##0</c:formatCode>
                <c:ptCount val="1"/>
                <c:pt idx="0">
                  <c:v>29842685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A92-458A-A254-91F8783CF8B0}"/>
            </c:ext>
          </c:extLst>
        </c:ser>
        <c:ser>
          <c:idx val="8"/>
          <c:order val="8"/>
          <c:tx>
            <c:strRef>
              <c:f>Arkusz1!$B$13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1B517B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14A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4A92-458A-A254-91F8783CF8B0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A92-458A-A254-91F8783CF8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Arkusz1!$C$13</c:f>
              <c:numCache>
                <c:formatCode>#,##0</c:formatCode>
                <c:ptCount val="1"/>
                <c:pt idx="0">
                  <c:v>41828001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A92-458A-A254-91F8783CF8B0}"/>
            </c:ext>
          </c:extLst>
        </c:ser>
        <c:ser>
          <c:idx val="9"/>
          <c:order val="9"/>
          <c:tx>
            <c:strRef>
              <c:f>Arkusz1!$B$14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7915684339093161E-16"/>
                  <c:y val="-1.34532359163687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A1-48EF-BB98-DA52D52F55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Arkusz1!$C$14</c:f>
              <c:numCache>
                <c:formatCode>#,##0</c:formatCode>
                <c:ptCount val="1"/>
                <c:pt idx="0">
                  <c:v>65828299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A92-458A-A254-91F8783CF8B0}"/>
            </c:ext>
          </c:extLst>
        </c:ser>
        <c:ser>
          <c:idx val="10"/>
          <c:order val="10"/>
          <c:tx>
            <c:strRef>
              <c:f>Arkusz1!$B$15</c:f>
              <c:strCache>
                <c:ptCount val="1"/>
                <c:pt idx="0">
                  <c:v>2026 plan</c:v>
                </c:pt>
              </c:strCache>
            </c:strRef>
          </c:tx>
          <c:spPr>
            <a:solidFill>
              <a:srgbClr val="014AB9"/>
            </a:solidFill>
            <a:ln>
              <a:solidFill>
                <a:srgbClr val="0070C0"/>
              </a:solidFill>
            </a:ln>
            <a:effectLst/>
          </c:spPr>
          <c:invertIfNegative val="0"/>
          <c:val>
            <c:numRef>
              <c:f>Arkusz1!$C$15</c:f>
              <c:numCache>
                <c:formatCode>#,##0</c:formatCode>
                <c:ptCount val="1"/>
                <c:pt idx="0">
                  <c:v>77138413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73-442D-AE10-4B7458F11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72476719"/>
        <c:axId val="1272477199"/>
      </c:barChart>
      <c:catAx>
        <c:axId val="127247671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72477199"/>
        <c:crosses val="autoZero"/>
        <c:auto val="1"/>
        <c:lblAlgn val="ctr"/>
        <c:lblOffset val="100"/>
        <c:noMultiLvlLbl val="0"/>
      </c:catAx>
      <c:valAx>
        <c:axId val="1272477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1272476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431883428034615E-2"/>
          <c:y val="0.17428333061196727"/>
          <c:w val="0.91042706237793225"/>
          <c:h val="0.7587213605289725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1.7691350001754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BD-49E5-B997-EE97986900DE}"/>
                </c:ext>
              </c:extLst>
            </c:dLbl>
            <c:dLbl>
              <c:idx val="1"/>
              <c:layout>
                <c:manualLayout>
                  <c:x val="3.7107916150913253E-3"/>
                  <c:y val="-6.61695250456873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BD-49E5-B997-EE97986900DE}"/>
                </c:ext>
              </c:extLst>
            </c:dLbl>
            <c:dLbl>
              <c:idx val="2"/>
              <c:layout>
                <c:manualLayout>
                  <c:x val="-1.2369305383637902E-3"/>
                  <c:y val="-1.215415125316191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BD-49E5-B997-EE97986900DE}"/>
                </c:ext>
              </c:extLst>
            </c:dLbl>
            <c:dLbl>
              <c:idx val="3"/>
              <c:layout>
                <c:manualLayout>
                  <c:x val="0"/>
                  <c:y val="-1.492275062745835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4BD-49E5-B997-EE97986900DE}"/>
                </c:ext>
              </c:extLst>
            </c:dLbl>
            <c:dLbl>
              <c:idx val="4"/>
              <c:layout>
                <c:manualLayout>
                  <c:x val="0"/>
                  <c:y val="-6.61695250456873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4BD-49E5-B997-EE97986900DE}"/>
                </c:ext>
              </c:extLst>
            </c:dLbl>
            <c:dLbl>
              <c:idx val="5"/>
              <c:layout>
                <c:manualLayout>
                  <c:x val="0"/>
                  <c:y val="-1.215415125316181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4BD-49E5-B997-EE97986900DE}"/>
                </c:ext>
              </c:extLst>
            </c:dLbl>
            <c:dLbl>
              <c:idx val="6"/>
              <c:layout>
                <c:manualLayout>
                  <c:x val="-1.2369305383638808E-3"/>
                  <c:y val="-2.045994937605144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4BD-49E5-B997-EE97986900DE}"/>
                </c:ext>
              </c:extLst>
            </c:dLbl>
            <c:dLbl>
              <c:idx val="7"/>
              <c:layout>
                <c:manualLayout>
                  <c:x val="-2.4738610767275804E-3"/>
                  <c:y val="-1.492275062745840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4BD-49E5-B997-EE97986900DE}"/>
                </c:ext>
              </c:extLst>
            </c:dLbl>
            <c:dLbl>
              <c:idx val="8"/>
              <c:layout>
                <c:manualLayout>
                  <c:x val="-1.2369305383637902E-3"/>
                  <c:y val="-1.4922750627458358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</a:t>
                    </a:r>
                    <a:r>
                      <a:rPr lang="en-US" baseline="0" dirty="0"/>
                      <a:t> 625 280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14BD-49E5-B997-EE97986900DE}"/>
                </c:ext>
              </c:extLst>
            </c:dLbl>
            <c:dLbl>
              <c:idx val="9"/>
              <c:layout>
                <c:manualLayout>
                  <c:x val="0"/>
                  <c:y val="-6.1488493602513609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4BD-49E5-B997-EE97986900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Arkusz2!$B$6:$B$15</c:f>
              <c:strCache>
                <c:ptCount val="10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  <c:pt idx="8">
                  <c:v>2025</c:v>
                </c:pt>
                <c:pt idx="9">
                  <c:v>2026 plan</c:v>
                </c:pt>
              </c:strCache>
            </c:strRef>
          </c:cat>
          <c:val>
            <c:numRef>
              <c:f>Arkusz2!$C$6:$C$15</c:f>
              <c:numCache>
                <c:formatCode>#,##0</c:formatCode>
                <c:ptCount val="10"/>
                <c:pt idx="0">
                  <c:v>11530134</c:v>
                </c:pt>
                <c:pt idx="1">
                  <c:v>11808715</c:v>
                </c:pt>
                <c:pt idx="2">
                  <c:v>12770328</c:v>
                </c:pt>
                <c:pt idx="3">
                  <c:v>14458424</c:v>
                </c:pt>
                <c:pt idx="4">
                  <c:v>15536638</c:v>
                </c:pt>
                <c:pt idx="5">
                  <c:v>17223211</c:v>
                </c:pt>
                <c:pt idx="6">
                  <c:v>18938370.899999999</c:v>
                </c:pt>
                <c:pt idx="7">
                  <c:v>21634622.57</c:v>
                </c:pt>
                <c:pt idx="8">
                  <c:v>27900000</c:v>
                </c:pt>
                <c:pt idx="9">
                  <c:v>29982000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4BD-49E5-B997-EE97986900D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22"/>
        <c:overlap val="-27"/>
        <c:axId val="1267370927"/>
        <c:axId val="996845807"/>
      </c:barChart>
      <c:catAx>
        <c:axId val="12673709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996845807"/>
        <c:crosses val="autoZero"/>
        <c:auto val="1"/>
        <c:lblAlgn val="ctr"/>
        <c:lblOffset val="100"/>
        <c:noMultiLvlLbl val="0"/>
      </c:catAx>
      <c:valAx>
        <c:axId val="9968458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12673709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Arkusz5!$A$3:$A$6</c:f>
              <c:strCache>
                <c:ptCount val="4"/>
                <c:pt idx="0">
                  <c:v>2022 (46%)</c:v>
                </c:pt>
                <c:pt idx="1">
                  <c:v>2023 (69%)</c:v>
                </c:pt>
                <c:pt idx="2">
                  <c:v>2024 (69%)</c:v>
                </c:pt>
                <c:pt idx="3">
                  <c:v>202 (59%)</c:v>
                </c:pt>
              </c:strCache>
            </c:strRef>
          </c:cat>
          <c:val>
            <c:numRef>
              <c:f>Arkusz5!$B$3:$B$6</c:f>
              <c:numCache>
                <c:formatCode>#,##0.00</c:formatCode>
                <c:ptCount val="4"/>
                <c:pt idx="0">
                  <c:v>68503255.269999996</c:v>
                </c:pt>
                <c:pt idx="1">
                  <c:v>95658255.269999996</c:v>
                </c:pt>
                <c:pt idx="2">
                  <c:v>103897255.27</c:v>
                </c:pt>
                <c:pt idx="3" formatCode="#,##0">
                  <c:v>99634755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128-4EAF-AD2F-28246518A71A}"/>
            </c:ext>
          </c:extLst>
        </c:ser>
        <c:ser>
          <c:idx val="1"/>
          <c:order val="1"/>
          <c:spPr>
            <a:solidFill>
              <a:srgbClr val="00AAF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Arkusz5!$A$3:$A$6</c:f>
              <c:strCache>
                <c:ptCount val="4"/>
                <c:pt idx="0">
                  <c:v>2022 (46%)</c:v>
                </c:pt>
                <c:pt idx="1">
                  <c:v>2023 (69%)</c:v>
                </c:pt>
                <c:pt idx="2">
                  <c:v>2024 (69%)</c:v>
                </c:pt>
                <c:pt idx="3">
                  <c:v>202 (59%)</c:v>
                </c:pt>
              </c:strCache>
            </c:strRef>
          </c:cat>
          <c:val>
            <c:numRef>
              <c:f>Arkusz5!$C$3:$C$6</c:f>
              <c:numCache>
                <c:formatCode>#,##0.00</c:formatCode>
                <c:ptCount val="4"/>
                <c:pt idx="0">
                  <c:v>149310758.11000001</c:v>
                </c:pt>
                <c:pt idx="1">
                  <c:v>139965009.44999999</c:v>
                </c:pt>
                <c:pt idx="2">
                  <c:v>150193117.08000001</c:v>
                </c:pt>
                <c:pt idx="3">
                  <c:v>169146902.27000001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7128-4EAF-AD2F-28246518A71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416394496"/>
        <c:axId val="1416394976"/>
      </c:barChart>
      <c:catAx>
        <c:axId val="1416394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1416394976"/>
        <c:crosses val="autoZero"/>
        <c:auto val="1"/>
        <c:lblAlgn val="ctr"/>
        <c:lblOffset val="100"/>
        <c:noMultiLvlLbl val="0"/>
      </c:catAx>
      <c:valAx>
        <c:axId val="1416394976"/>
        <c:scaling>
          <c:orientation val="minMax"/>
        </c:scaling>
        <c:delete val="0"/>
        <c:axPos val="l"/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1416394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783883950423244E-2"/>
          <c:y val="2.6059023900997742E-2"/>
          <c:w val="0.89288688778941916"/>
          <c:h val="0.9371193634649095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Arkusz1!$B$5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14AB9"/>
            </a:solidFill>
            <a:ln>
              <a:solidFill>
                <a:srgbClr val="014AB9"/>
              </a:solidFill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A92-458A-A254-91F8783CF8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Arkusz1!$C$5</c:f>
              <c:numCache>
                <c:formatCode>#,##0</c:formatCode>
                <c:ptCount val="1"/>
                <c:pt idx="0">
                  <c:v>15769110.68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92-458A-A254-91F8783CF8B0}"/>
            </c:ext>
          </c:extLst>
        </c:ser>
        <c:ser>
          <c:idx val="1"/>
          <c:order val="1"/>
          <c:tx>
            <c:strRef>
              <c:f>Arkusz1!$B$6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Arkusz1!$C$6</c:f>
              <c:numCache>
                <c:formatCode>#,##0</c:formatCode>
                <c:ptCount val="1"/>
                <c:pt idx="0">
                  <c:v>16648785.050000001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A92-458A-A254-91F8783CF8B0}"/>
            </c:ext>
          </c:extLst>
        </c:ser>
        <c:ser>
          <c:idx val="2"/>
          <c:order val="2"/>
          <c:tx>
            <c:strRef>
              <c:f>Arkusz1!$B$7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2215380433596437E-3"/>
                  <c:y val="-3.76690605658326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879-4E7C-813D-371040BCFA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Arkusz1!$C$7</c:f>
              <c:numCache>
                <c:formatCode>#,##0</c:formatCode>
                <c:ptCount val="1"/>
                <c:pt idx="0">
                  <c:v>26883761.66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A92-458A-A254-91F8783CF8B0}"/>
            </c:ext>
          </c:extLst>
        </c:ser>
        <c:ser>
          <c:idx val="3"/>
          <c:order val="3"/>
          <c:tx>
            <c:strRef>
              <c:f>Arkusz1!$B$8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886152173438396E-3"/>
                  <c:y val="-1.07625887330950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879-4E7C-813D-371040BCFAC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Arkusz1!$C$8</c:f>
              <c:numCache>
                <c:formatCode>#,##0</c:formatCode>
                <c:ptCount val="1"/>
                <c:pt idx="0">
                  <c:v>26495048.52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A92-458A-A254-91F8783CF8B0}"/>
            </c:ext>
          </c:extLst>
        </c:ser>
        <c:ser>
          <c:idx val="4"/>
          <c:order val="4"/>
          <c:tx>
            <c:strRef>
              <c:f>Arkusz1!$B$9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014AB9"/>
            </a:solidFill>
            <a:ln>
              <a:solidFill>
                <a:srgbClr val="014AB9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Arkusz1!$C$9</c:f>
              <c:numCache>
                <c:formatCode>#,##0</c:formatCode>
                <c:ptCount val="1"/>
                <c:pt idx="0">
                  <c:v>21718648.93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A92-458A-A254-91F8783CF8B0}"/>
            </c:ext>
          </c:extLst>
        </c:ser>
        <c:ser>
          <c:idx val="5"/>
          <c:order val="5"/>
          <c:tx>
            <c:strRef>
              <c:f>Arkusz1!$B$10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Arkusz1!$C$10</c:f>
              <c:numCache>
                <c:formatCode>#,##0</c:formatCode>
                <c:ptCount val="1"/>
                <c:pt idx="0">
                  <c:v>29866571.300000001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A92-458A-A254-91F8783CF8B0}"/>
            </c:ext>
          </c:extLst>
        </c:ser>
        <c:ser>
          <c:idx val="6"/>
          <c:order val="6"/>
          <c:tx>
            <c:strRef>
              <c:f>Arkusz1!$B$11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2.42158246494637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A1-48EF-BB98-DA52D52F55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Arkusz1!$C$11</c:f>
              <c:numCache>
                <c:formatCode>#,##0</c:formatCode>
                <c:ptCount val="1"/>
                <c:pt idx="0">
                  <c:v>48179839.759999998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A92-458A-A254-91F8783CF8B0}"/>
            </c:ext>
          </c:extLst>
        </c:ser>
        <c:ser>
          <c:idx val="7"/>
          <c:order val="7"/>
          <c:tx>
            <c:strRef>
              <c:f>Arkusz1!$B$12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2215380433595094E-3"/>
                  <c:y val="-8.071941549821251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A92-458A-A254-91F8783CF8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Arkusz1!$C$12</c:f>
              <c:numCache>
                <c:formatCode>#,##0</c:formatCode>
                <c:ptCount val="1"/>
                <c:pt idx="0">
                  <c:v>63709051.479999997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A92-458A-A254-91F8783CF8B0}"/>
            </c:ext>
          </c:extLst>
        </c:ser>
        <c:ser>
          <c:idx val="8"/>
          <c:order val="8"/>
          <c:tx>
            <c:strRef>
              <c:f>Arkusz1!$B$13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14AB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4A92-458A-A254-91F8783CF8B0}"/>
              </c:ext>
            </c:extLst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4A92-458A-A254-91F8783CF8B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Arkusz1!$C$13</c:f>
              <c:numCache>
                <c:formatCode>#,##0</c:formatCode>
                <c:ptCount val="1"/>
                <c:pt idx="0">
                  <c:v>24814431.73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A92-458A-A254-91F8783CF8B0}"/>
            </c:ext>
          </c:extLst>
        </c:ser>
        <c:ser>
          <c:idx val="9"/>
          <c:order val="9"/>
          <c:tx>
            <c:strRef>
              <c:f>Arkusz1!$B$14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7915684339093161E-16"/>
                  <c:y val="-1.34532359163687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A1-48EF-BB98-DA52D52F556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Arkusz1!$C$14</c:f>
              <c:numCache>
                <c:formatCode>#,##0</c:formatCode>
                <c:ptCount val="1"/>
                <c:pt idx="0">
                  <c:v>25993095.469999999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A92-458A-A254-91F8783CF8B0}"/>
            </c:ext>
          </c:extLst>
        </c:ser>
        <c:ser>
          <c:idx val="10"/>
          <c:order val="10"/>
          <c:tx>
            <c:strRef>
              <c:f>Arkusz1!$B$15</c:f>
              <c:strCache>
                <c:ptCount val="1"/>
                <c:pt idx="0">
                  <c:v>2026 plan</c:v>
                </c:pt>
              </c:strCache>
            </c:strRef>
          </c:tx>
          <c:spPr>
            <a:solidFill>
              <a:srgbClr val="014AB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rgbClr val="FF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Arkusz1!$C$15</c:f>
              <c:numCache>
                <c:formatCode>#,##0</c:formatCode>
                <c:ptCount val="1"/>
                <c:pt idx="0">
                  <c:v>25589369.440000001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B73-442D-AE10-4B7458F11E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72476719"/>
        <c:axId val="1272477199"/>
      </c:barChart>
      <c:catAx>
        <c:axId val="127247671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72477199"/>
        <c:crosses val="autoZero"/>
        <c:auto val="1"/>
        <c:lblAlgn val="ctr"/>
        <c:lblOffset val="100"/>
        <c:noMultiLvlLbl val="0"/>
      </c:catAx>
      <c:valAx>
        <c:axId val="12724771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l-PL"/>
          </a:p>
        </c:txPr>
        <c:crossAx val="127247671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0.15677</cdr:x>
      <cdr:y>0.95507</cdr:y>
    </cdr:from>
    <cdr:to>
      <cdr:x>0.20766</cdr:x>
      <cdr:y>1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id="{A46E1252-B143-13E7-A5C0-714F3EB26FFB}"/>
            </a:ext>
          </a:extLst>
        </cdr:cNvPr>
        <cdr:cNvSpPr txBox="1"/>
      </cdr:nvSpPr>
      <cdr:spPr>
        <a:xfrm xmlns:a="http://schemas.openxmlformats.org/drawingml/2006/main">
          <a:off x="1690116" y="4507992"/>
          <a:ext cx="548640" cy="2120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kern="1200" dirty="0"/>
        </a:p>
      </cdr:txBody>
    </cdr:sp>
  </cdr:relSizeAnchor>
  <cdr:relSizeAnchor xmlns:cdr="http://schemas.openxmlformats.org/drawingml/2006/chartDrawing">
    <cdr:from>
      <cdr:x>0.15771</cdr:x>
      <cdr:y>0.85872</cdr:y>
    </cdr:from>
    <cdr:to>
      <cdr:x>0.21987</cdr:x>
      <cdr:y>0.92138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id="{DAFFACFF-B3E3-DB2C-8151-A7E016939FDF}"/>
            </a:ext>
          </a:extLst>
        </cdr:cNvPr>
        <cdr:cNvSpPr txBox="1"/>
      </cdr:nvSpPr>
      <cdr:spPr>
        <a:xfrm xmlns:a="http://schemas.openxmlformats.org/drawingml/2006/main">
          <a:off x="1639683" y="4053222"/>
          <a:ext cx="646261" cy="295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2016 r.</a:t>
          </a:r>
          <a:r>
            <a:rPr lang="pl-PL" sz="1100" b="1" kern="1200" dirty="0">
              <a:solidFill>
                <a:schemeClr val="bg1"/>
              </a:solidFill>
            </a:rPr>
            <a:t> r.</a:t>
          </a:r>
        </a:p>
      </cdr:txBody>
    </cdr:sp>
  </cdr:relSizeAnchor>
  <cdr:relSizeAnchor xmlns:cdr="http://schemas.openxmlformats.org/drawingml/2006/chartDrawing">
    <cdr:from>
      <cdr:x>0.23197</cdr:x>
      <cdr:y>0.85872</cdr:y>
    </cdr:from>
    <cdr:to>
      <cdr:x>0.29391</cdr:x>
      <cdr:y>0.92138</cdr:y>
    </cdr:to>
    <cdr:sp macro="" textlink="">
      <cdr:nvSpPr>
        <cdr:cNvPr id="4" name="pole tekstowe 1">
          <a:extLst xmlns:a="http://schemas.openxmlformats.org/drawingml/2006/main">
            <a:ext uri="{FF2B5EF4-FFF2-40B4-BE49-F238E27FC236}">
              <a16:creationId xmlns:a16="http://schemas.microsoft.com/office/drawing/2014/main" id="{4D8FE69C-D3BE-4C9B-DEF9-B0EF82218A1B}"/>
            </a:ext>
          </a:extLst>
        </cdr:cNvPr>
        <cdr:cNvSpPr txBox="1"/>
      </cdr:nvSpPr>
      <cdr:spPr>
        <a:xfrm xmlns:a="http://schemas.openxmlformats.org/drawingml/2006/main">
          <a:off x="2411780" y="4053222"/>
          <a:ext cx="643974" cy="295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2017 r.</a:t>
          </a:r>
        </a:p>
      </cdr:txBody>
    </cdr:sp>
  </cdr:relSizeAnchor>
  <cdr:relSizeAnchor xmlns:cdr="http://schemas.openxmlformats.org/drawingml/2006/chartDrawing">
    <cdr:from>
      <cdr:x>0.30121</cdr:x>
      <cdr:y>0.85872</cdr:y>
    </cdr:from>
    <cdr:to>
      <cdr:x>0.3637</cdr:x>
      <cdr:y>0.92138</cdr:y>
    </cdr:to>
    <cdr:sp macro="" textlink="">
      <cdr:nvSpPr>
        <cdr:cNvPr id="5" name="pole tekstowe 1">
          <a:extLst xmlns:a="http://schemas.openxmlformats.org/drawingml/2006/main">
            <a:ext uri="{FF2B5EF4-FFF2-40B4-BE49-F238E27FC236}">
              <a16:creationId xmlns:a16="http://schemas.microsoft.com/office/drawing/2014/main" id="{887777DA-6F63-691F-A082-91F90BC0B9A0}"/>
            </a:ext>
          </a:extLst>
        </cdr:cNvPr>
        <cdr:cNvSpPr txBox="1"/>
      </cdr:nvSpPr>
      <cdr:spPr>
        <a:xfrm xmlns:a="http://schemas.openxmlformats.org/drawingml/2006/main">
          <a:off x="3131566" y="4053222"/>
          <a:ext cx="649692" cy="295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2018 r.</a:t>
          </a:r>
        </a:p>
      </cdr:txBody>
    </cdr:sp>
  </cdr:relSizeAnchor>
  <cdr:relSizeAnchor xmlns:cdr="http://schemas.openxmlformats.org/drawingml/2006/chartDrawing">
    <cdr:from>
      <cdr:x>0.37611</cdr:x>
      <cdr:y>0.85873</cdr:y>
    </cdr:from>
    <cdr:to>
      <cdr:x>0.43682</cdr:x>
      <cdr:y>0.92138</cdr:y>
    </cdr:to>
    <cdr:sp macro="" textlink="">
      <cdr:nvSpPr>
        <cdr:cNvPr id="6" name="pole tekstowe 1">
          <a:extLst xmlns:a="http://schemas.openxmlformats.org/drawingml/2006/main">
            <a:ext uri="{FF2B5EF4-FFF2-40B4-BE49-F238E27FC236}">
              <a16:creationId xmlns:a16="http://schemas.microsoft.com/office/drawing/2014/main" id="{BE4E57F7-ED0C-E27C-617D-C2DC3D333858}"/>
            </a:ext>
          </a:extLst>
        </cdr:cNvPr>
        <cdr:cNvSpPr txBox="1"/>
      </cdr:nvSpPr>
      <cdr:spPr>
        <a:xfrm xmlns:a="http://schemas.openxmlformats.org/drawingml/2006/main">
          <a:off x="3910288" y="4053246"/>
          <a:ext cx="631185" cy="2957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2019 r.</a:t>
          </a:r>
        </a:p>
      </cdr:txBody>
    </cdr:sp>
  </cdr:relSizeAnchor>
  <cdr:relSizeAnchor xmlns:cdr="http://schemas.openxmlformats.org/drawingml/2006/chartDrawing">
    <cdr:from>
      <cdr:x>0.44679</cdr:x>
      <cdr:y>0.85873</cdr:y>
    </cdr:from>
    <cdr:to>
      <cdr:x>0.50747</cdr:x>
      <cdr:y>0.92138</cdr:y>
    </cdr:to>
    <cdr:sp macro="" textlink="">
      <cdr:nvSpPr>
        <cdr:cNvPr id="7" name="pole tekstowe 1">
          <a:extLst xmlns:a="http://schemas.openxmlformats.org/drawingml/2006/main">
            <a:ext uri="{FF2B5EF4-FFF2-40B4-BE49-F238E27FC236}">
              <a16:creationId xmlns:a16="http://schemas.microsoft.com/office/drawing/2014/main" id="{E5C71810-B455-F58C-689E-2A2C1A899E2A}"/>
            </a:ext>
          </a:extLst>
        </cdr:cNvPr>
        <cdr:cNvSpPr txBox="1"/>
      </cdr:nvSpPr>
      <cdr:spPr>
        <a:xfrm xmlns:a="http://schemas.openxmlformats.org/drawingml/2006/main">
          <a:off x="4645184" y="4053246"/>
          <a:ext cx="630873" cy="2957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2020 r</a:t>
          </a:r>
          <a:r>
            <a:rPr lang="pl-PL" sz="1100" b="1" kern="1200" dirty="0">
              <a:solidFill>
                <a:schemeClr val="bg1"/>
              </a:solidFill>
            </a:rPr>
            <a:t>.</a:t>
          </a:r>
        </a:p>
      </cdr:txBody>
    </cdr:sp>
  </cdr:relSizeAnchor>
  <cdr:relSizeAnchor xmlns:cdr="http://schemas.openxmlformats.org/drawingml/2006/chartDrawing">
    <cdr:from>
      <cdr:x>0.51741</cdr:x>
      <cdr:y>0.85872</cdr:y>
    </cdr:from>
    <cdr:to>
      <cdr:x>0.57833</cdr:x>
      <cdr:y>0.92138</cdr:y>
    </cdr:to>
    <cdr:sp macro="" textlink="">
      <cdr:nvSpPr>
        <cdr:cNvPr id="8" name="pole tekstowe 1">
          <a:extLst xmlns:a="http://schemas.openxmlformats.org/drawingml/2006/main">
            <a:ext uri="{FF2B5EF4-FFF2-40B4-BE49-F238E27FC236}">
              <a16:creationId xmlns:a16="http://schemas.microsoft.com/office/drawing/2014/main" id="{942CE939-66CE-986D-A108-62D61F06D980}"/>
            </a:ext>
          </a:extLst>
        </cdr:cNvPr>
        <cdr:cNvSpPr txBox="1"/>
      </cdr:nvSpPr>
      <cdr:spPr>
        <a:xfrm xmlns:a="http://schemas.openxmlformats.org/drawingml/2006/main">
          <a:off x="5379343" y="4053222"/>
          <a:ext cx="633369" cy="295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2021 r.</a:t>
          </a:r>
        </a:p>
      </cdr:txBody>
    </cdr:sp>
  </cdr:relSizeAnchor>
  <cdr:relSizeAnchor xmlns:cdr="http://schemas.openxmlformats.org/drawingml/2006/chartDrawing">
    <cdr:from>
      <cdr:x>0.58844</cdr:x>
      <cdr:y>0.85872</cdr:y>
    </cdr:from>
    <cdr:to>
      <cdr:x>0.65171</cdr:x>
      <cdr:y>0.92138</cdr:y>
    </cdr:to>
    <cdr:sp macro="" textlink="">
      <cdr:nvSpPr>
        <cdr:cNvPr id="9" name="pole tekstowe 1">
          <a:extLst xmlns:a="http://schemas.openxmlformats.org/drawingml/2006/main">
            <a:ext uri="{FF2B5EF4-FFF2-40B4-BE49-F238E27FC236}">
              <a16:creationId xmlns:a16="http://schemas.microsoft.com/office/drawing/2014/main" id="{A470CE16-AA40-B590-BB7B-20ED8AC37122}"/>
            </a:ext>
          </a:extLst>
        </cdr:cNvPr>
        <cdr:cNvSpPr txBox="1"/>
      </cdr:nvSpPr>
      <cdr:spPr>
        <a:xfrm xmlns:a="http://schemas.openxmlformats.org/drawingml/2006/main">
          <a:off x="6117864" y="4053222"/>
          <a:ext cx="657801" cy="295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2022 r.</a:t>
          </a:r>
        </a:p>
      </cdr:txBody>
    </cdr:sp>
  </cdr:relSizeAnchor>
  <cdr:relSizeAnchor xmlns:cdr="http://schemas.openxmlformats.org/drawingml/2006/chartDrawing">
    <cdr:from>
      <cdr:x>0.65875</cdr:x>
      <cdr:y>0.85872</cdr:y>
    </cdr:from>
    <cdr:to>
      <cdr:x>0.73253</cdr:x>
      <cdr:y>0.92138</cdr:y>
    </cdr:to>
    <cdr:sp macro="" textlink="">
      <cdr:nvSpPr>
        <cdr:cNvPr id="10" name="pole tekstowe 1">
          <a:extLst xmlns:a="http://schemas.openxmlformats.org/drawingml/2006/main">
            <a:ext uri="{FF2B5EF4-FFF2-40B4-BE49-F238E27FC236}">
              <a16:creationId xmlns:a16="http://schemas.microsoft.com/office/drawing/2014/main" id="{BE371BBB-75C0-FC63-BA1F-735CC21EAA13}"/>
            </a:ext>
          </a:extLst>
        </cdr:cNvPr>
        <cdr:cNvSpPr txBox="1"/>
      </cdr:nvSpPr>
      <cdr:spPr>
        <a:xfrm xmlns:a="http://schemas.openxmlformats.org/drawingml/2006/main">
          <a:off x="6848795" y="4053222"/>
          <a:ext cx="767070" cy="295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2023 r.</a:t>
          </a:r>
        </a:p>
      </cdr:txBody>
    </cdr:sp>
  </cdr:relSizeAnchor>
  <cdr:relSizeAnchor xmlns:cdr="http://schemas.openxmlformats.org/drawingml/2006/chartDrawing">
    <cdr:from>
      <cdr:x>0.72974</cdr:x>
      <cdr:y>0.85873</cdr:y>
    </cdr:from>
    <cdr:to>
      <cdr:x>0.79285</cdr:x>
      <cdr:y>0.92138</cdr:y>
    </cdr:to>
    <cdr:sp macro="" textlink="">
      <cdr:nvSpPr>
        <cdr:cNvPr id="11" name="pole tekstowe 1">
          <a:extLst xmlns:a="http://schemas.openxmlformats.org/drawingml/2006/main">
            <a:ext uri="{FF2B5EF4-FFF2-40B4-BE49-F238E27FC236}">
              <a16:creationId xmlns:a16="http://schemas.microsoft.com/office/drawing/2014/main" id="{A0EABF55-1680-8012-A374-DBE993A713B4}"/>
            </a:ext>
          </a:extLst>
        </cdr:cNvPr>
        <cdr:cNvSpPr txBox="1"/>
      </cdr:nvSpPr>
      <cdr:spPr>
        <a:xfrm xmlns:a="http://schemas.openxmlformats.org/drawingml/2006/main">
          <a:off x="7586930" y="4053246"/>
          <a:ext cx="656138" cy="2957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2024 r.</a:t>
          </a:r>
        </a:p>
      </cdr:txBody>
    </cdr:sp>
  </cdr:relSizeAnchor>
  <cdr:relSizeAnchor xmlns:cdr="http://schemas.openxmlformats.org/drawingml/2006/chartDrawing">
    <cdr:from>
      <cdr:x>0.80064</cdr:x>
      <cdr:y>0.85872</cdr:y>
    </cdr:from>
    <cdr:to>
      <cdr:x>0.86255</cdr:x>
      <cdr:y>0.92138</cdr:y>
    </cdr:to>
    <cdr:sp macro="" textlink="">
      <cdr:nvSpPr>
        <cdr:cNvPr id="13" name="pole tekstowe 1">
          <a:extLst xmlns:a="http://schemas.openxmlformats.org/drawingml/2006/main">
            <a:ext uri="{FF2B5EF4-FFF2-40B4-BE49-F238E27FC236}">
              <a16:creationId xmlns:a16="http://schemas.microsoft.com/office/drawing/2014/main" id="{EC934F6E-2657-EA6A-0116-5DDE9C906217}"/>
            </a:ext>
          </a:extLst>
        </cdr:cNvPr>
        <cdr:cNvSpPr txBox="1"/>
      </cdr:nvSpPr>
      <cdr:spPr>
        <a:xfrm xmlns:a="http://schemas.openxmlformats.org/drawingml/2006/main">
          <a:off x="8323994" y="4053222"/>
          <a:ext cx="643662" cy="295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2025 r.</a:t>
          </a:r>
        </a:p>
        <a:p xmlns:a="http://schemas.openxmlformats.org/drawingml/2006/main">
          <a:pPr algn="ctr"/>
          <a:endParaRPr lang="pl-PL" sz="11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0.87363</cdr:x>
      <cdr:y>0.85872</cdr:y>
    </cdr:from>
    <cdr:to>
      <cdr:x>0.93555</cdr:x>
      <cdr:y>0.92138</cdr:y>
    </cdr:to>
    <cdr:sp macro="" textlink="">
      <cdr:nvSpPr>
        <cdr:cNvPr id="12" name="pole tekstowe 1">
          <a:extLst xmlns:a="http://schemas.openxmlformats.org/drawingml/2006/main">
            <a:ext uri="{FF2B5EF4-FFF2-40B4-BE49-F238E27FC236}">
              <a16:creationId xmlns:a16="http://schemas.microsoft.com/office/drawing/2014/main" id="{15522B2C-FAD3-6A4F-E064-08F2144AA228}"/>
            </a:ext>
          </a:extLst>
        </cdr:cNvPr>
        <cdr:cNvSpPr txBox="1"/>
      </cdr:nvSpPr>
      <cdr:spPr>
        <a:xfrm xmlns:a="http://schemas.openxmlformats.org/drawingml/2006/main">
          <a:off x="9082946" y="4053222"/>
          <a:ext cx="643662" cy="295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2026 r.</a:t>
          </a:r>
        </a:p>
        <a:p xmlns:a="http://schemas.openxmlformats.org/drawingml/2006/main">
          <a:pPr algn="ctr"/>
          <a:r>
            <a:rPr lang="pl-PL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plan</a:t>
          </a:r>
          <a:endParaRPr lang="pl-PL" sz="11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pPr algn="ctr"/>
          <a:endParaRPr lang="pl-PL" sz="11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0.15677</cdr:x>
      <cdr:y>0.95507</cdr:y>
    </cdr:from>
    <cdr:to>
      <cdr:x>0.20766</cdr:x>
      <cdr:y>1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id="{A46E1252-B143-13E7-A5C0-714F3EB26FFB}"/>
            </a:ext>
          </a:extLst>
        </cdr:cNvPr>
        <cdr:cNvSpPr txBox="1"/>
      </cdr:nvSpPr>
      <cdr:spPr>
        <a:xfrm xmlns:a="http://schemas.openxmlformats.org/drawingml/2006/main">
          <a:off x="1690116" y="4507992"/>
          <a:ext cx="548640" cy="2120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kern="1200" dirty="0"/>
        </a:p>
      </cdr:txBody>
    </cdr:sp>
  </cdr:relSizeAnchor>
  <cdr:relSizeAnchor xmlns:cdr="http://schemas.openxmlformats.org/drawingml/2006/chartDrawing">
    <cdr:from>
      <cdr:x>0.15771</cdr:x>
      <cdr:y>0.85872</cdr:y>
    </cdr:from>
    <cdr:to>
      <cdr:x>0.21987</cdr:x>
      <cdr:y>0.92138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id="{DAFFACFF-B3E3-DB2C-8151-A7E016939FDF}"/>
            </a:ext>
          </a:extLst>
        </cdr:cNvPr>
        <cdr:cNvSpPr txBox="1"/>
      </cdr:nvSpPr>
      <cdr:spPr>
        <a:xfrm xmlns:a="http://schemas.openxmlformats.org/drawingml/2006/main">
          <a:off x="1639683" y="4053222"/>
          <a:ext cx="646261" cy="295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2016 r.</a:t>
          </a:r>
          <a:r>
            <a:rPr lang="pl-PL" sz="1100" b="1" kern="1200" dirty="0">
              <a:solidFill>
                <a:schemeClr val="bg1"/>
              </a:solidFill>
            </a:rPr>
            <a:t> r.</a:t>
          </a:r>
        </a:p>
      </cdr:txBody>
    </cdr:sp>
  </cdr:relSizeAnchor>
  <cdr:relSizeAnchor xmlns:cdr="http://schemas.openxmlformats.org/drawingml/2006/chartDrawing">
    <cdr:from>
      <cdr:x>0.23197</cdr:x>
      <cdr:y>0.85872</cdr:y>
    </cdr:from>
    <cdr:to>
      <cdr:x>0.29391</cdr:x>
      <cdr:y>0.92138</cdr:y>
    </cdr:to>
    <cdr:sp macro="" textlink="">
      <cdr:nvSpPr>
        <cdr:cNvPr id="4" name="pole tekstowe 1">
          <a:extLst xmlns:a="http://schemas.openxmlformats.org/drawingml/2006/main">
            <a:ext uri="{FF2B5EF4-FFF2-40B4-BE49-F238E27FC236}">
              <a16:creationId xmlns:a16="http://schemas.microsoft.com/office/drawing/2014/main" id="{4D8FE69C-D3BE-4C9B-DEF9-B0EF82218A1B}"/>
            </a:ext>
          </a:extLst>
        </cdr:cNvPr>
        <cdr:cNvSpPr txBox="1"/>
      </cdr:nvSpPr>
      <cdr:spPr>
        <a:xfrm xmlns:a="http://schemas.openxmlformats.org/drawingml/2006/main">
          <a:off x="2411780" y="4053222"/>
          <a:ext cx="643974" cy="295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2017 r.</a:t>
          </a:r>
        </a:p>
      </cdr:txBody>
    </cdr:sp>
  </cdr:relSizeAnchor>
  <cdr:relSizeAnchor xmlns:cdr="http://schemas.openxmlformats.org/drawingml/2006/chartDrawing">
    <cdr:from>
      <cdr:x>0.30121</cdr:x>
      <cdr:y>0.85872</cdr:y>
    </cdr:from>
    <cdr:to>
      <cdr:x>0.3637</cdr:x>
      <cdr:y>0.92138</cdr:y>
    </cdr:to>
    <cdr:sp macro="" textlink="">
      <cdr:nvSpPr>
        <cdr:cNvPr id="5" name="pole tekstowe 1">
          <a:extLst xmlns:a="http://schemas.openxmlformats.org/drawingml/2006/main">
            <a:ext uri="{FF2B5EF4-FFF2-40B4-BE49-F238E27FC236}">
              <a16:creationId xmlns:a16="http://schemas.microsoft.com/office/drawing/2014/main" id="{887777DA-6F63-691F-A082-91F90BC0B9A0}"/>
            </a:ext>
          </a:extLst>
        </cdr:cNvPr>
        <cdr:cNvSpPr txBox="1"/>
      </cdr:nvSpPr>
      <cdr:spPr>
        <a:xfrm xmlns:a="http://schemas.openxmlformats.org/drawingml/2006/main">
          <a:off x="3131566" y="4053222"/>
          <a:ext cx="649692" cy="295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2018 r.</a:t>
          </a:r>
        </a:p>
      </cdr:txBody>
    </cdr:sp>
  </cdr:relSizeAnchor>
  <cdr:relSizeAnchor xmlns:cdr="http://schemas.openxmlformats.org/drawingml/2006/chartDrawing">
    <cdr:from>
      <cdr:x>0.37611</cdr:x>
      <cdr:y>0.85873</cdr:y>
    </cdr:from>
    <cdr:to>
      <cdr:x>0.43682</cdr:x>
      <cdr:y>0.92138</cdr:y>
    </cdr:to>
    <cdr:sp macro="" textlink="">
      <cdr:nvSpPr>
        <cdr:cNvPr id="6" name="pole tekstowe 1">
          <a:extLst xmlns:a="http://schemas.openxmlformats.org/drawingml/2006/main">
            <a:ext uri="{FF2B5EF4-FFF2-40B4-BE49-F238E27FC236}">
              <a16:creationId xmlns:a16="http://schemas.microsoft.com/office/drawing/2014/main" id="{BE4E57F7-ED0C-E27C-617D-C2DC3D333858}"/>
            </a:ext>
          </a:extLst>
        </cdr:cNvPr>
        <cdr:cNvSpPr txBox="1"/>
      </cdr:nvSpPr>
      <cdr:spPr>
        <a:xfrm xmlns:a="http://schemas.openxmlformats.org/drawingml/2006/main">
          <a:off x="3910288" y="4053246"/>
          <a:ext cx="631185" cy="2957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2019 r.</a:t>
          </a:r>
        </a:p>
      </cdr:txBody>
    </cdr:sp>
  </cdr:relSizeAnchor>
  <cdr:relSizeAnchor xmlns:cdr="http://schemas.openxmlformats.org/drawingml/2006/chartDrawing">
    <cdr:from>
      <cdr:x>0.44679</cdr:x>
      <cdr:y>0.85873</cdr:y>
    </cdr:from>
    <cdr:to>
      <cdr:x>0.50747</cdr:x>
      <cdr:y>0.92138</cdr:y>
    </cdr:to>
    <cdr:sp macro="" textlink="">
      <cdr:nvSpPr>
        <cdr:cNvPr id="7" name="pole tekstowe 1">
          <a:extLst xmlns:a="http://schemas.openxmlformats.org/drawingml/2006/main">
            <a:ext uri="{FF2B5EF4-FFF2-40B4-BE49-F238E27FC236}">
              <a16:creationId xmlns:a16="http://schemas.microsoft.com/office/drawing/2014/main" id="{E5C71810-B455-F58C-689E-2A2C1A899E2A}"/>
            </a:ext>
          </a:extLst>
        </cdr:cNvPr>
        <cdr:cNvSpPr txBox="1"/>
      </cdr:nvSpPr>
      <cdr:spPr>
        <a:xfrm xmlns:a="http://schemas.openxmlformats.org/drawingml/2006/main">
          <a:off x="4645184" y="4053246"/>
          <a:ext cx="630873" cy="29571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2020 r</a:t>
          </a:r>
          <a:r>
            <a:rPr lang="pl-PL" sz="1100" b="1" kern="1200" dirty="0">
              <a:solidFill>
                <a:schemeClr val="bg1"/>
              </a:solidFill>
            </a:rPr>
            <a:t>.</a:t>
          </a:r>
        </a:p>
      </cdr:txBody>
    </cdr:sp>
  </cdr:relSizeAnchor>
  <cdr:relSizeAnchor xmlns:cdr="http://schemas.openxmlformats.org/drawingml/2006/chartDrawing">
    <cdr:from>
      <cdr:x>0.51741</cdr:x>
      <cdr:y>0.85872</cdr:y>
    </cdr:from>
    <cdr:to>
      <cdr:x>0.57833</cdr:x>
      <cdr:y>0.92138</cdr:y>
    </cdr:to>
    <cdr:sp macro="" textlink="">
      <cdr:nvSpPr>
        <cdr:cNvPr id="8" name="pole tekstowe 1">
          <a:extLst xmlns:a="http://schemas.openxmlformats.org/drawingml/2006/main">
            <a:ext uri="{FF2B5EF4-FFF2-40B4-BE49-F238E27FC236}">
              <a16:creationId xmlns:a16="http://schemas.microsoft.com/office/drawing/2014/main" id="{942CE939-66CE-986D-A108-62D61F06D980}"/>
            </a:ext>
          </a:extLst>
        </cdr:cNvPr>
        <cdr:cNvSpPr txBox="1"/>
      </cdr:nvSpPr>
      <cdr:spPr>
        <a:xfrm xmlns:a="http://schemas.openxmlformats.org/drawingml/2006/main">
          <a:off x="5379343" y="4053222"/>
          <a:ext cx="633369" cy="295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2021 r.</a:t>
          </a:r>
        </a:p>
      </cdr:txBody>
    </cdr:sp>
  </cdr:relSizeAnchor>
  <cdr:relSizeAnchor xmlns:cdr="http://schemas.openxmlformats.org/drawingml/2006/chartDrawing">
    <cdr:from>
      <cdr:x>0.58844</cdr:x>
      <cdr:y>0.85872</cdr:y>
    </cdr:from>
    <cdr:to>
      <cdr:x>0.65171</cdr:x>
      <cdr:y>0.92138</cdr:y>
    </cdr:to>
    <cdr:sp macro="" textlink="">
      <cdr:nvSpPr>
        <cdr:cNvPr id="9" name="pole tekstowe 1">
          <a:extLst xmlns:a="http://schemas.openxmlformats.org/drawingml/2006/main">
            <a:ext uri="{FF2B5EF4-FFF2-40B4-BE49-F238E27FC236}">
              <a16:creationId xmlns:a16="http://schemas.microsoft.com/office/drawing/2014/main" id="{A470CE16-AA40-B590-BB7B-20ED8AC37122}"/>
            </a:ext>
          </a:extLst>
        </cdr:cNvPr>
        <cdr:cNvSpPr txBox="1"/>
      </cdr:nvSpPr>
      <cdr:spPr>
        <a:xfrm xmlns:a="http://schemas.openxmlformats.org/drawingml/2006/main">
          <a:off x="6117864" y="4053222"/>
          <a:ext cx="657801" cy="295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2022 r.</a:t>
          </a:r>
        </a:p>
      </cdr:txBody>
    </cdr:sp>
  </cdr:relSizeAnchor>
  <cdr:relSizeAnchor xmlns:cdr="http://schemas.openxmlformats.org/drawingml/2006/chartDrawing">
    <cdr:from>
      <cdr:x>0.65875</cdr:x>
      <cdr:y>0.85872</cdr:y>
    </cdr:from>
    <cdr:to>
      <cdr:x>0.73253</cdr:x>
      <cdr:y>0.92138</cdr:y>
    </cdr:to>
    <cdr:sp macro="" textlink="">
      <cdr:nvSpPr>
        <cdr:cNvPr id="10" name="pole tekstowe 1">
          <a:extLst xmlns:a="http://schemas.openxmlformats.org/drawingml/2006/main">
            <a:ext uri="{FF2B5EF4-FFF2-40B4-BE49-F238E27FC236}">
              <a16:creationId xmlns:a16="http://schemas.microsoft.com/office/drawing/2014/main" id="{BE371BBB-75C0-FC63-BA1F-735CC21EAA13}"/>
            </a:ext>
          </a:extLst>
        </cdr:cNvPr>
        <cdr:cNvSpPr txBox="1"/>
      </cdr:nvSpPr>
      <cdr:spPr>
        <a:xfrm xmlns:a="http://schemas.openxmlformats.org/drawingml/2006/main">
          <a:off x="6848795" y="4053222"/>
          <a:ext cx="767070" cy="295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2023 r.</a:t>
          </a:r>
        </a:p>
      </cdr:txBody>
    </cdr:sp>
  </cdr:relSizeAnchor>
  <cdr:relSizeAnchor xmlns:cdr="http://schemas.openxmlformats.org/drawingml/2006/chartDrawing">
    <cdr:from>
      <cdr:x>0.72974</cdr:x>
      <cdr:y>0.85873</cdr:y>
    </cdr:from>
    <cdr:to>
      <cdr:x>0.79285</cdr:x>
      <cdr:y>0.92138</cdr:y>
    </cdr:to>
    <cdr:sp macro="" textlink="">
      <cdr:nvSpPr>
        <cdr:cNvPr id="11" name="pole tekstowe 1">
          <a:extLst xmlns:a="http://schemas.openxmlformats.org/drawingml/2006/main">
            <a:ext uri="{FF2B5EF4-FFF2-40B4-BE49-F238E27FC236}">
              <a16:creationId xmlns:a16="http://schemas.microsoft.com/office/drawing/2014/main" id="{A0EABF55-1680-8012-A374-DBE993A713B4}"/>
            </a:ext>
          </a:extLst>
        </cdr:cNvPr>
        <cdr:cNvSpPr txBox="1"/>
      </cdr:nvSpPr>
      <cdr:spPr>
        <a:xfrm xmlns:a="http://schemas.openxmlformats.org/drawingml/2006/main">
          <a:off x="7586930" y="4053246"/>
          <a:ext cx="656138" cy="2957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2024 r.</a:t>
          </a:r>
        </a:p>
      </cdr:txBody>
    </cdr:sp>
  </cdr:relSizeAnchor>
  <cdr:relSizeAnchor xmlns:cdr="http://schemas.openxmlformats.org/drawingml/2006/chartDrawing">
    <cdr:from>
      <cdr:x>0.80064</cdr:x>
      <cdr:y>0.85872</cdr:y>
    </cdr:from>
    <cdr:to>
      <cdr:x>0.86255</cdr:x>
      <cdr:y>0.92138</cdr:y>
    </cdr:to>
    <cdr:sp macro="" textlink="">
      <cdr:nvSpPr>
        <cdr:cNvPr id="13" name="pole tekstowe 1">
          <a:extLst xmlns:a="http://schemas.openxmlformats.org/drawingml/2006/main">
            <a:ext uri="{FF2B5EF4-FFF2-40B4-BE49-F238E27FC236}">
              <a16:creationId xmlns:a16="http://schemas.microsoft.com/office/drawing/2014/main" id="{EC934F6E-2657-EA6A-0116-5DDE9C906217}"/>
            </a:ext>
          </a:extLst>
        </cdr:cNvPr>
        <cdr:cNvSpPr txBox="1"/>
      </cdr:nvSpPr>
      <cdr:spPr>
        <a:xfrm xmlns:a="http://schemas.openxmlformats.org/drawingml/2006/main">
          <a:off x="8323994" y="4053222"/>
          <a:ext cx="643662" cy="295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2025 r.</a:t>
          </a:r>
        </a:p>
        <a:p xmlns:a="http://schemas.openxmlformats.org/drawingml/2006/main">
          <a:pPr algn="ctr"/>
          <a:endParaRPr lang="pl-PL" sz="11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0.87363</cdr:x>
      <cdr:y>0.85872</cdr:y>
    </cdr:from>
    <cdr:to>
      <cdr:x>0.93555</cdr:x>
      <cdr:y>0.92138</cdr:y>
    </cdr:to>
    <cdr:sp macro="" textlink="">
      <cdr:nvSpPr>
        <cdr:cNvPr id="12" name="pole tekstowe 1">
          <a:extLst xmlns:a="http://schemas.openxmlformats.org/drawingml/2006/main">
            <a:ext uri="{FF2B5EF4-FFF2-40B4-BE49-F238E27FC236}">
              <a16:creationId xmlns:a16="http://schemas.microsoft.com/office/drawing/2014/main" id="{15522B2C-FAD3-6A4F-E064-08F2144AA228}"/>
            </a:ext>
          </a:extLst>
        </cdr:cNvPr>
        <cdr:cNvSpPr txBox="1"/>
      </cdr:nvSpPr>
      <cdr:spPr>
        <a:xfrm xmlns:a="http://schemas.openxmlformats.org/drawingml/2006/main">
          <a:off x="9082946" y="4053222"/>
          <a:ext cx="643662" cy="2957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l-PL" sz="11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2026 r.</a:t>
          </a:r>
        </a:p>
        <a:p xmlns:a="http://schemas.openxmlformats.org/drawingml/2006/main">
          <a:pPr algn="ctr"/>
          <a:r>
            <a:rPr lang="pl-PL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plan</a:t>
          </a:r>
          <a:endParaRPr lang="pl-PL" sz="11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pPr algn="ctr"/>
          <a:endParaRPr lang="pl-PL" sz="1100" b="1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23D334-7F36-4ACE-A442-C62834DB6D08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2E2447-4453-4A67-A254-DA1497289B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8346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E2447-4453-4A67-A254-DA1497289B8C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10155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E2447-4453-4A67-A254-DA1497289B8C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73386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E2447-4453-4A67-A254-DA1497289B8C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89641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E2447-4453-4A67-A254-DA1497289B8C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7154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E2447-4453-4A67-A254-DA1497289B8C}" type="slidenum">
              <a:rPr lang="pl-PL" smtClean="0"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41180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5AD80-4912-43A8-0FA5-D67C2BCD9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5EA3F74-E244-C52D-9723-B25DF886DD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C8D52D2-CAB9-9C19-A1D0-C7B2802857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72F7A86-D3C1-D85E-2905-946BE153C7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E2447-4453-4A67-A254-DA1497289B8C}" type="slidenum">
              <a:rPr lang="pl-PL" smtClean="0"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78626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E2447-4453-4A67-A254-DA1497289B8C}" type="slidenum">
              <a:rPr lang="pl-PL" smtClean="0"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20633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E2447-4453-4A67-A254-DA1497289B8C}" type="slidenum">
              <a:rPr lang="pl-PL" smtClean="0"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0396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D4D20-785C-0A29-A1C4-E9B2C290C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1AD7D8A-51CD-D85B-8F76-A1A3B4EB09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154A4C7-FDAA-2AFD-36F9-F563B2AF2A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D96330F-6BB8-8C1B-1282-8D23330560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E2447-4453-4A67-A254-DA1497289B8C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630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EFC45-8629-4A1C-F534-98C889668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F580F7A-F890-C971-588E-AEF1EED9A0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03CBD95-F930-A611-D52D-9BDACCA3C8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3EBE620-3F16-3F9E-B3F8-609C1DD42A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E2447-4453-4A67-A254-DA1497289B8C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5439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E2447-4453-4A67-A254-DA1497289B8C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5132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E2447-4453-4A67-A254-DA1497289B8C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389316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E2447-4453-4A67-A254-DA1497289B8C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5295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E2447-4453-4A67-A254-DA1497289B8C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19484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96028-A69C-5F2F-0095-25FBD56BB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D6D4BCE-4DD2-AF02-A8E0-8149994BC1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B2D49B5-4FEA-6979-A6E5-D92F1DE77A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262663A-08B1-6C11-2827-F09F317C9A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E2447-4453-4A67-A254-DA1497289B8C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2780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2E2447-4453-4A67-A254-DA1497289B8C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9716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620817-2E94-632D-9D01-B0D309FCCC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8A13BA7-3291-16DC-574E-4760FB01E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CE8DE2B-8CEA-50C4-DDC9-B0765C2A8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2886-96DB-4E4C-8093-DA8A1ACC49E5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F40E017-F0DC-FA22-FCD3-B78C86195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0A401E0-3DDC-86D8-5C7A-BAECA3C6F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041AB-9142-46D1-BA88-5FC135650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0590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F3E837-4942-0597-7759-0D9A175FA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CF30B056-2F0D-7BC9-4803-9F59543AF9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CBEC2B5-E138-317A-F86A-72ADD41A0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2886-96DB-4E4C-8093-DA8A1ACC49E5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88DCA1E-16A8-BCA3-80A5-041C6ECD8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84B67D4-5B1F-2369-3E58-20B50BCDE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041AB-9142-46D1-BA88-5FC135650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184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7902F3CE-BCD7-4448-ED7B-DE74403E21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5DE4EF7C-34C9-F2F9-9382-C3E10526A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E06117C-8536-2D03-9F04-45D1B23CD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2886-96DB-4E4C-8093-DA8A1ACC49E5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20CC504-5705-AAD2-A5B0-E44DA7BB0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151619B-CA00-9C14-990E-72F350DE6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041AB-9142-46D1-BA88-5FC135650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4381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F9ADE-F44C-E32B-F056-697EA6B1F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B993F7-F9B3-A29C-3C0B-660C6D1AF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8404933-8E5D-ECC9-932F-8CF93133E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2886-96DB-4E4C-8093-DA8A1ACC49E5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BEDFD29-280A-51E7-019F-82F5B61B9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BE07B87-4E02-750C-F3CE-5405E0F21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041AB-9142-46D1-BA88-5FC135650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3008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35DDB9-E30D-0FE6-93F2-FE5708099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CBBED88-2C4E-87B1-4548-EE408253D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8358B6A-5488-5F5F-ABFB-24F2F784F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2886-96DB-4E4C-8093-DA8A1ACC49E5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E40D973-B173-EE8F-7271-1DF3E4371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1E9A6454-040F-DC48-7F71-132EDFE6D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041AB-9142-46D1-BA88-5FC135650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8279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D1E010-C0C7-E7BD-00ED-EC41862C7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C13729-2413-59B7-4910-EB327B8629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F4A05F7-5597-EED4-469D-3B7B68B350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81106D3-813F-9E43-9AFC-52EB6A3D2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2886-96DB-4E4C-8093-DA8A1ACC49E5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2F41376-A8E2-CC4A-98C3-8FD9E6A90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B29A301-B2C6-3173-887A-1BC8CF7A5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041AB-9142-46D1-BA88-5FC135650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0714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E70DBF4-B73A-C95C-DF59-796E30210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70F94A1-4682-082F-EB77-7CEB92DB5F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FD30B0F-E27D-F09C-F9FF-06FB218654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826738A-81BB-6D0A-1CAE-5CB3067AC0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96A66F2-1F9B-C322-04CC-955C6A91D3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6A59242-4484-D942-2082-06DDDE233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2886-96DB-4E4C-8093-DA8A1ACC49E5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C9202D9B-5625-CEB0-AA2D-5449ECE83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A1FE01E1-03FC-9E56-8385-EBEBAD508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041AB-9142-46D1-BA88-5FC135650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975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59EA967-5478-4D61-617D-8AAB1FB03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4DB7BE0-3CFA-DFA4-7977-8373D4337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2886-96DB-4E4C-8093-DA8A1ACC49E5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69E8482-157A-1E60-71A0-B5D090B27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3FF9D27-CFCF-310B-010E-D838A7C4E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041AB-9142-46D1-BA88-5FC135650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4697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199FE354-79FF-CEE8-C361-D2579725D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2886-96DB-4E4C-8093-DA8A1ACC49E5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7C0F925F-BBC4-E2A2-F6CE-AE96AF59C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D034B9A-38B8-7AFB-DC45-F9DEE2DA2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041AB-9142-46D1-BA88-5FC135650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0643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DAD324-1BF4-A4C5-8BA7-30EB74E2C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8112396-C60F-4C03-F181-914F9A4B00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115F7D4-CBA1-B6FE-A3C9-216087CD0B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8B1F7B3-B7B3-1C49-DE80-B50D619AB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2886-96DB-4E4C-8093-DA8A1ACC49E5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6F14453-FA3C-86F6-2089-94DC3A7B9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C7B2718-B182-071F-E17B-8BAADCB6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041AB-9142-46D1-BA88-5FC135650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5170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7A78F9-66F1-C137-6B4D-221383784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465A4152-6431-1B15-2D4D-B3477F2FC6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0E443E51-253F-D1C5-9D9B-32DC8B7519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CDCBB8B-AAEC-2487-8EB5-CFAEB1CE27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82886-96DB-4E4C-8093-DA8A1ACC49E5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11813E4-DE8E-F78D-FA72-6D56581C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27133DB-27FB-7D0D-58A7-059A61F16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041AB-9142-46D1-BA88-5FC135650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6727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7C9497F0-3E84-1C2B-82ED-47B914228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B8834AD-E50C-C48F-E2FA-2F472DA7F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CDF55E6-8B06-C970-F43B-A47CF67132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82886-96DB-4E4C-8093-DA8A1ACC49E5}" type="datetimeFigureOut">
              <a:rPr lang="pl-PL" smtClean="0"/>
              <a:t>26.05.2026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97EDE97-876D-084E-2943-7D70918F7D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C9F9946-D2B8-45E5-4F80-9E2D88D04F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041AB-9142-46D1-BA88-5FC135650B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1296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DCCFB428-FEEE-4C8D-ADC4-489155D4B4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051F32CA-7B3C-8EF8-3455-AE85312A71E5}"/>
              </a:ext>
            </a:extLst>
          </p:cNvPr>
          <p:cNvSpPr txBox="1"/>
          <p:nvPr/>
        </p:nvSpPr>
        <p:spPr>
          <a:xfrm>
            <a:off x="978408" y="354518"/>
            <a:ext cx="9601200" cy="5171737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accent1">
                <a:lumMod val="60000"/>
                <a:lumOff val="4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3200" b="1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RAPORT O STANIE </a:t>
            </a:r>
          </a:p>
          <a:p>
            <a:pPr algn="ctr">
              <a:lnSpc>
                <a:spcPct val="150000"/>
              </a:lnSpc>
            </a:pPr>
            <a:r>
              <a:rPr lang="pl-PL" sz="3200" b="1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GMINY WIĄZOWNA ZA 2025 ROK.</a:t>
            </a:r>
            <a:r>
              <a:rPr lang="pl-PL" sz="3200" b="1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pl-PL" sz="3200" b="1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SPRAWOZDANIE Z WYKONANIA </a:t>
            </a:r>
          </a:p>
          <a:p>
            <a:pPr algn="ctr">
              <a:lnSpc>
                <a:spcPct val="150000"/>
              </a:lnSpc>
            </a:pPr>
            <a:r>
              <a:rPr lang="pl-PL" sz="3200" b="1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BUDŻETU ZA 2025 ROK. </a:t>
            </a:r>
          </a:p>
          <a:p>
            <a:pPr algn="ctr">
              <a:lnSpc>
                <a:spcPct val="150000"/>
              </a:lnSpc>
            </a:pPr>
            <a:r>
              <a:rPr lang="pl-PL" sz="3200" b="1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SPRAWOZDANIE FINANSOWE </a:t>
            </a:r>
          </a:p>
          <a:p>
            <a:pPr algn="ctr">
              <a:lnSpc>
                <a:spcPct val="150000"/>
              </a:lnSpc>
            </a:pPr>
            <a:r>
              <a:rPr lang="pl-PL" sz="3200" b="1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ORAZ INFORMACJA O STANIE MIENIA </a:t>
            </a:r>
          </a:p>
          <a:p>
            <a:pPr algn="ctr">
              <a:lnSpc>
                <a:spcPct val="150000"/>
              </a:lnSpc>
            </a:pPr>
            <a:r>
              <a:rPr lang="pl-PL" sz="3200" b="1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GMINY</a:t>
            </a:r>
            <a:r>
              <a:rPr lang="pl-PL" sz="3200" b="1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pl-PL" sz="3200" b="1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ZA 2025 ROK.</a:t>
            </a:r>
          </a:p>
        </p:txBody>
      </p:sp>
    </p:spTree>
    <p:extLst>
      <p:ext uri="{BB962C8B-B14F-4D97-AF65-F5344CB8AC3E}">
        <p14:creationId xmlns:p14="http://schemas.microsoft.com/office/powerpoint/2010/main" val="2049974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59B13-0EF0-D2F6-0E06-BD6952612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94011EE2-16C8-400B-5B8A-14DA81F4C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AF6496F9-308D-EBA1-0D63-F64FFFB64809}"/>
              </a:ext>
            </a:extLst>
          </p:cNvPr>
          <p:cNvSpPr txBox="1"/>
          <p:nvPr/>
        </p:nvSpPr>
        <p:spPr>
          <a:xfrm>
            <a:off x="198118" y="562923"/>
            <a:ext cx="7702298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LAWINA WNIOSKÓW O WYDANIE WZ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C6171F6-3967-DFF9-96DA-3125B5DE8CE5}"/>
              </a:ext>
            </a:extLst>
          </p:cNvPr>
          <p:cNvSpPr txBox="1"/>
          <p:nvPr/>
        </p:nvSpPr>
        <p:spPr>
          <a:xfrm>
            <a:off x="70102" y="3470555"/>
            <a:ext cx="8250365" cy="2534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Dlaczego tak się dzieje? Mieszkańcy i inwestorzy w obawie </a:t>
            </a:r>
            <a:b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o nadchodzące zmiany – obowiązek wprowadzenia planu </a:t>
            </a:r>
            <a:b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ogólnego gminy – próbują zdążyć przed ich wejściem w życie. </a:t>
            </a:r>
            <a:b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Chcą zabezpieczyć swoje tereny pod zabudowę mieszkaniową. Niejednokrotnie kierując się doniesieniami medialnymi, składają wnioski również na tereny objęte już planami miejscowymi.  </a:t>
            </a:r>
          </a:p>
        </p:txBody>
      </p:sp>
      <p:pic>
        <p:nvPicPr>
          <p:cNvPr id="6" name="Picture 4" descr="Warunki zabudowy – czym są i jak je uzyskać? | Budowa i Remont | Świat  nieruchomości">
            <a:extLst>
              <a:ext uri="{FF2B5EF4-FFF2-40B4-BE49-F238E27FC236}">
                <a16:creationId xmlns:a16="http://schemas.microsoft.com/office/drawing/2014/main" id="{3190B8CD-6A4C-F972-B1C5-0579B69387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5"/>
          <a:stretch>
            <a:fillRect/>
          </a:stretch>
        </p:blipFill>
        <p:spPr bwMode="auto">
          <a:xfrm>
            <a:off x="7673720" y="3645132"/>
            <a:ext cx="4253929" cy="2487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98630F37-E55C-B385-1305-A8D779A88E47}"/>
              </a:ext>
            </a:extLst>
          </p:cNvPr>
          <p:cNvSpPr txBox="1"/>
          <p:nvPr/>
        </p:nvSpPr>
        <p:spPr>
          <a:xfrm>
            <a:off x="70102" y="1223926"/>
            <a:ext cx="9997442" cy="2118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 Gminie Wiązowna trwa intensywna praca planistyczna. Lawinowo rośnie liczba wniosków o wydanie warunków zabudowy (WZ). W 2023 r. liczba ta wynosiła blisko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700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, w 2024 r.  wzrosła do blisko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1100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, w 2025 r. osiągnęła poziom blisko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2400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 To sprawiło, że równolegle prowadzimy bardzo dużą liczbę postępowań administracyjnych przy niezmienionym składzie osobowym, a to wydłuża czas oczekiwania na wydanie WZ. </a:t>
            </a:r>
          </a:p>
        </p:txBody>
      </p:sp>
    </p:spTree>
    <p:extLst>
      <p:ext uri="{BB962C8B-B14F-4D97-AF65-F5344CB8AC3E}">
        <p14:creationId xmlns:p14="http://schemas.microsoft.com/office/powerpoint/2010/main" val="4072175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az 12">
            <a:extLst>
              <a:ext uri="{FF2B5EF4-FFF2-40B4-BE49-F238E27FC236}">
                <a16:creationId xmlns:a16="http://schemas.microsoft.com/office/drawing/2014/main" id="{D799EBF8-580E-9BEF-14EB-DCB9324E8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289222" y="609952"/>
            <a:ext cx="103452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KOLEJNE TRASY DLA ROWERÓW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6D255AAE-5DDF-2090-E3B9-32F289177C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184" y="3623721"/>
            <a:ext cx="4306824" cy="2871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080CB562-4C03-BC87-F64B-40DE647949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7184" y="363064"/>
            <a:ext cx="4306824" cy="2871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58183E2-C7E9-7046-C94E-F2A7BBCBC49E}"/>
              </a:ext>
            </a:extLst>
          </p:cNvPr>
          <p:cNvSpPr txBox="1"/>
          <p:nvPr/>
        </p:nvSpPr>
        <p:spPr>
          <a:xfrm>
            <a:off x="431292" y="1133172"/>
            <a:ext cx="6755892" cy="5027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 2018 r. sukcesywnie rozwijamy sieć dróg dla rowerów. N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terenie gminy mamy ich już ponad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 km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2025 r. zakończyliśmy budowę i oddaliśmy do użytku kolejne odcinki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wzdłuż drogi powiatowej </a:t>
            </a:r>
            <a:b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 Glinianki do Rzakty i wzdłuż ul. Mickiewicza </a:t>
            </a:r>
            <a:b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Góraszce.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sumie powstało blisko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3,3 km 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trasy dla pieszych </a:t>
            </a:r>
            <a:b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rowerów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 ramach pomocy rzeczowej wykonaliśmy projekt </a:t>
            </a:r>
            <a:b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i przekazaliśmy powiatowi otwockiemu dokumentację budowy trasy przy ul. Mostów w Woli Karczewskiej oraz ul. Łąkowej w Gliniance (o długości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3,3 km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pl-PL" sz="1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149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F4C30-18B5-F54C-F9C9-109BCD54A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D76E8D78-44EF-ED4F-2611-389D998703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607D88CC-7CCC-7223-2C19-BCC9B214794D}"/>
              </a:ext>
            </a:extLst>
          </p:cNvPr>
          <p:cNvSpPr txBox="1"/>
          <p:nvPr/>
        </p:nvSpPr>
        <p:spPr>
          <a:xfrm>
            <a:off x="230886" y="547721"/>
            <a:ext cx="6512813" cy="53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NOWA PRZYCHODNIA ZDROWIA</a:t>
            </a:r>
            <a:endParaRPr lang="pl-PL" sz="2800" dirty="0">
              <a:solidFill>
                <a:srgbClr val="014AB9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DE95929-7DA8-D3BF-6038-CCAB8BD474F9}"/>
              </a:ext>
            </a:extLst>
          </p:cNvPr>
          <p:cNvSpPr txBox="1"/>
          <p:nvPr/>
        </p:nvSpPr>
        <p:spPr>
          <a:xfrm>
            <a:off x="230886" y="1214648"/>
            <a:ext cx="5967222" cy="5027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2023 r. powstał projekt oraz otrzymaliśmy pozwolenie na budowę nowej przychodni </a:t>
            </a:r>
            <a:b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Wiązownie za gminnym targowiskiem.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 2025 r. zakończyliśmy budowę. W ramach inwestycji powstał nowoczesny obiekt, w którym znajduje się część przeznaczona na przychodnię zdrowia dla dorosłych i dzieci oraz druga dla apteki. Mamy już najemców obu. </a:t>
            </a:r>
            <a:endParaRPr lang="pl-PL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Wartość inwestycji to blisko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7,9 mln zł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w tym </a:t>
            </a:r>
            <a:b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 mln zł dofinansowania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 VIII edycji Rządowego Funduszu Polski Ład: Program Inwestycji Strategicznych. 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FEAC957-7341-091D-EFC9-04210FEF15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0" y="1415816"/>
            <a:ext cx="5693664" cy="4270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53867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9AAC2EE8-FE5C-CC93-6487-3F37A807B5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371227" y="657977"/>
            <a:ext cx="7716301" cy="53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NOWE, BEZPIECZNE DROGI</a:t>
            </a:r>
            <a:endParaRPr lang="pl-PL" sz="2800" dirty="0">
              <a:solidFill>
                <a:srgbClr val="014AB9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D25864C-26B2-4393-1BD7-0AE60D9D4538}"/>
              </a:ext>
            </a:extLst>
          </p:cNvPr>
          <p:cNvSpPr txBox="1"/>
          <p:nvPr/>
        </p:nvSpPr>
        <p:spPr>
          <a:xfrm>
            <a:off x="371227" y="1387904"/>
            <a:ext cx="7584053" cy="5027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Gliniance zakończyliśmy przebudowę trzech dróg wewnętrznych: ul. Świderskiej, ul. Zamkowej oraz ul. Podzamcze.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Wartość prac to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912 671,65 zł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Zakończyliśmy rozbudowę ul. Adama Mickiewicza w Góraszce. Inwestycja objęła odcinek o długości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1,6 km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 Wartość umowy na roboty budowlane wyniosła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9 898 033,05 zł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, zaś dofinansowanie </a:t>
            </a:r>
            <a:b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z Rządowego Funduszu Rozwoju Dróg to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4 426 950,97 zł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(ostatnia płatność - styczeń 2026 r.).</a:t>
            </a:r>
          </a:p>
          <a:p>
            <a:pPr>
              <a:lnSpc>
                <a:spcPct val="150000"/>
              </a:lnSpc>
            </a:pP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Zakończyliśmy budowę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551 m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odcinka chodnika na ul. Kąckiej </a:t>
            </a:r>
            <a:b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 Wiązownie. Ostateczna kwota wyniosła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424 tys. zł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1CDA4C8-6D17-9285-E2E5-EF29F3A96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689" y="2413827"/>
            <a:ext cx="3169088" cy="2112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49CC3885-961C-E5D8-CEDF-E39222CD38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689" y="206370"/>
            <a:ext cx="3169089" cy="21127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5D35C8DC-DAA6-DB6B-D2F9-2CFE154971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98" b="25467"/>
          <a:stretch>
            <a:fillRect/>
          </a:stretch>
        </p:blipFill>
        <p:spPr>
          <a:xfrm>
            <a:off x="8458689" y="4621283"/>
            <a:ext cx="3169088" cy="20212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61281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A2C9C-E533-8F63-EFFE-5DA6BA6C3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293D77BD-5FC1-F8FD-D384-B530F2E11B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73935DFD-94B8-32B1-999D-9F3C81481176}"/>
              </a:ext>
            </a:extLst>
          </p:cNvPr>
          <p:cNvSpPr txBox="1"/>
          <p:nvPr/>
        </p:nvSpPr>
        <p:spPr>
          <a:xfrm>
            <a:off x="123444" y="467211"/>
            <a:ext cx="11186791" cy="53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LIKWIDUJEMY BIAŁE PLAMY NA MAPIE GMINY</a:t>
            </a:r>
            <a:endParaRPr lang="pl-PL" sz="2800" dirty="0">
              <a:solidFill>
                <a:srgbClr val="014AB9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4D85C63-B749-F705-35A5-084C66DB58C4}"/>
              </a:ext>
            </a:extLst>
          </p:cNvPr>
          <p:cNvSpPr txBox="1"/>
          <p:nvPr/>
        </p:nvSpPr>
        <p:spPr>
          <a:xfrm>
            <a:off x="249713" y="893244"/>
            <a:ext cx="7740396" cy="5858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Sieć wodociągowa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 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2025 r. miała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229,88 km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Poziom zwodociągowania wyniósł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99,3%. 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Wciąż powstające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drogi budowy oraz powstające się nowe domy sprawiają, że procent zwodociągowania się zmniejsza. 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Nowe odcinki powstały </a:t>
            </a:r>
            <a:b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Duchnowie, Dziechcińcu, Majdanie, Pęclinie, Woli Karczewskiej, Wiązownie Gminnej i Kościelnej i Zagórzu. Na budowę sieci wodociągowej wydaliśmy w 2025 r.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blisko 2 mln zł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(Wydział Inwestycji i Hydrodukt).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Długość sieci kanalizacyjnej w naszej gminie na koniec 2025 r. wyniosła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77,45 km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Nowe odcinki powstały w Duchnowie </a:t>
            </a:r>
            <a:b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Majdanie (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wraz z pompownią ścieków)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Koszt inwestycji </a:t>
            </a:r>
            <a:b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blisko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714 000 zł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Łącznie do sieci kanalizacyjnej podłączyło się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164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nieruchomości. Do sieci może się podłączyć jeszcze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282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nieruchomości.</a:t>
            </a: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2CFBE7AA-50F9-DA11-B28F-7A7E4B7C27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792" y="1140132"/>
            <a:ext cx="2249424" cy="2999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D5B70D2D-10B9-29CE-86C5-8B537AEC5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821" y="3530947"/>
            <a:ext cx="2249424" cy="2999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13869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B9F0E-2888-6963-37C6-56BA3AC92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F435DE3D-3764-1FBD-E816-C97044208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CC7B8BC-5029-AA11-933D-312CCA0E1021}"/>
              </a:ext>
            </a:extLst>
          </p:cNvPr>
          <p:cNvSpPr txBox="1"/>
          <p:nvPr/>
        </p:nvSpPr>
        <p:spPr>
          <a:xfrm>
            <a:off x="1005209" y="417714"/>
            <a:ext cx="11186791" cy="53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WZROST STAWEK ZA WODĘ I SCIEKI</a:t>
            </a:r>
            <a:endParaRPr lang="pl-PL" sz="2800" dirty="0">
              <a:solidFill>
                <a:srgbClr val="014AB9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23AD269-0FC4-F6E1-9E2B-A065F3ED0225}"/>
              </a:ext>
            </a:extLst>
          </p:cNvPr>
          <p:cNvSpPr txBox="1"/>
          <p:nvPr/>
        </p:nvSpPr>
        <p:spPr>
          <a:xfrm>
            <a:off x="66990" y="922570"/>
            <a:ext cx="8645652" cy="5858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 2025 r. zmieniły się stawki za wodę i ścieki. Od maja wynosiły: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5,83 zł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netto (wcześniej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3,40 zł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netto)  za 1 m³ wody (abonament: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9,76 zł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za dwa miesiące, wcześniej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9,93 zł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netto) oraz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19,59 zł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netto (wcześniej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8,11 zł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netto)  za 1 m³ ścieków (abonament: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31,74 zł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za dwa miesiące wcześniej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9,65 zł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netto).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Różnica w kosztach pomiędzy odprowadzaniem ścieków przez kanalizację zbiorczą, a wywozem szamba wynosi ok.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35–40%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na korzyść kanalizacji.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 latach 2018 – 2024 ze względów politycznych organ regulacyjny blokował realne podwyżki. Uwolnił stawki dopiero w 2025 r. Zmiana taryf wynikała z konieczności dostosowania opłat do faktycznych kosztów świadczenia usług. Przez sześć lat stawki były na stałym poziomie, mimo że w tym czasie koszty energii wzrosły 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250%,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koszty pracy 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105%,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odbiór osadów 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211%,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ceny paliw 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45%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 W tym samym okresie ceny usług wzrosły o niespełna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97E4AEF-BBAA-1080-FF8A-8014C8D5A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632" y="1368202"/>
            <a:ext cx="3091197" cy="41215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637543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EE2CA-F2E0-D085-FF7D-683369971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5C1034CC-B2B3-CB85-7DA6-15B1FD030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37873FFA-ADCD-B9DF-E18D-2DA08ADE12F0}"/>
              </a:ext>
            </a:extLst>
          </p:cNvPr>
          <p:cNvSpPr txBox="1"/>
          <p:nvPr/>
        </p:nvSpPr>
        <p:spPr>
          <a:xfrm>
            <a:off x="308610" y="534891"/>
            <a:ext cx="5861304" cy="53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WSPÓŁPRACA SIĘ OPŁACA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788FA75-0410-E7A3-0999-E8CEE9646163}"/>
              </a:ext>
            </a:extLst>
          </p:cNvPr>
          <p:cNvSpPr txBox="1"/>
          <p:nvPr/>
        </p:nvSpPr>
        <p:spPr>
          <a:xfrm>
            <a:off x="308610" y="1182937"/>
            <a:ext cx="8113014" cy="5027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Gmina przekazała powiatowi kompletną dokumentację budowlaną wraz z wymaganymi pozwoleniami za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150 000 zł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potrzebną do budowy chodnika oraz ścieżki rowerowej w ul. Mostów w Woli Karczewskiej oraz ul. Łąkowej w </a:t>
            </a:r>
            <a:r>
              <a:rPr lang="pl-PL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Lipowie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Powiat otwocki na naszym terenie w 2025 r.: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zmodernizował fragment ul. Rajskiej w Żanęcinie o długości blisko </a:t>
            </a:r>
            <a:b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730 m.b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 Koszt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779 811,68 zł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zmodernizował przepust w drodze nr 2709W w Bolesławowie. Wartość inwestycji to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300 089 zł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Wybudował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315 m.b.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chodnika wraz z przejściem dla pieszych, zjazdami oraz </a:t>
            </a:r>
            <a:r>
              <a:rPr lang="pl-PL" b="1" dirty="0" err="1">
                <a:latin typeface="Arial" panose="020B0604020202020204" pitchFamily="34" charset="0"/>
                <a:cs typeface="Arial" panose="020B0604020202020204" pitchFamily="34" charset="0"/>
              </a:rPr>
              <a:t>odwodnieniami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- na odcinku od ul. Majowej do ul. Łąkowej. Koszt to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389 425,90 zł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D844CA4D-67D5-9586-0505-3326FE8880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97" b="32577"/>
          <a:stretch>
            <a:fillRect/>
          </a:stretch>
        </p:blipFill>
        <p:spPr>
          <a:xfrm>
            <a:off x="8940543" y="4703925"/>
            <a:ext cx="3056383" cy="20388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1B9A8AE5-2979-0851-E6E4-78AB2909E5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546" y="115271"/>
            <a:ext cx="3056381" cy="20373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25150EF2-12ED-D045-DFCB-076987FCA1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545" y="2291331"/>
            <a:ext cx="3056382" cy="22922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28570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F2C40FC3-18F7-F5EF-17F1-8B17DE665D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234418" y="633529"/>
            <a:ext cx="6742454" cy="553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DOTACJE WSPARCIEM BUDŻETU</a:t>
            </a:r>
            <a:endParaRPr lang="pl-PL" sz="2800" dirty="0">
              <a:solidFill>
                <a:srgbClr val="014AB9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FF22E9A-C9CA-5FCB-0F4F-C2748455A758}"/>
              </a:ext>
            </a:extLst>
          </p:cNvPr>
          <p:cNvSpPr txBox="1"/>
          <p:nvPr/>
        </p:nvSpPr>
        <p:spPr>
          <a:xfrm>
            <a:off x="234418" y="1187344"/>
            <a:ext cx="101897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11 554 152,61 zł 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to łączna kwota, którą pozyskaliśmy w 2025 r.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Poniżej kilka przykładów uzyskanych dotacji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3685135-A193-AC81-9622-726F91AD4690}"/>
              </a:ext>
            </a:extLst>
          </p:cNvPr>
          <p:cNvSpPr txBox="1"/>
          <p:nvPr/>
        </p:nvSpPr>
        <p:spPr>
          <a:xfrm>
            <a:off x="218615" y="1880706"/>
            <a:ext cx="11296166" cy="2769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Przebudowa placu zabaw przy Gminnym Żłobku 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„</a:t>
            </a:r>
            <a:r>
              <a:rPr lang="pl-PL" sz="1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Wiązusie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pl-PL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pl-PL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solidFill>
                  <a:srgbClr val="FF0000"/>
                </a:solidFill>
              </a:rPr>
              <a:t>299 813,04 zł</a:t>
            </a:r>
            <a:r>
              <a:rPr lang="pl-PL" b="1" dirty="0"/>
              <a:t>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b="1" dirty="0"/>
              <a:t>Modernizacja kompleksu sportowego „Moje Boisko - ORLIK 2012”: </a:t>
            </a:r>
            <a:r>
              <a:rPr lang="pl-PL" b="1" dirty="0">
                <a:solidFill>
                  <a:srgbClr val="FF0000"/>
                </a:solidFill>
              </a:rPr>
              <a:t>497 000 zł </a:t>
            </a:r>
            <a:r>
              <a:rPr lang="pl-PL" b="1" dirty="0"/>
              <a:t>(całkowity koszt - </a:t>
            </a:r>
            <a:r>
              <a:rPr lang="pl-PL" b="1" dirty="0">
                <a:solidFill>
                  <a:srgbClr val="FF0000"/>
                </a:solidFill>
              </a:rPr>
              <a:t>997 000 zł</a:t>
            </a:r>
            <a:r>
              <a:rPr lang="pl-PL" b="1" dirty="0"/>
              <a:t>);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b="1" dirty="0"/>
              <a:t>Nowa trybuna przy gminnym boisku KS </a:t>
            </a:r>
            <a:r>
              <a:rPr lang="pl-PL" b="1" dirty="0" err="1"/>
              <a:t>Advit</a:t>
            </a:r>
            <a:r>
              <a:rPr lang="pl-PL" b="1" dirty="0"/>
              <a:t> w Wiązownie: </a:t>
            </a:r>
            <a:r>
              <a:rPr lang="pl-PL" b="1" dirty="0">
                <a:solidFill>
                  <a:srgbClr val="FF0000"/>
                </a:solidFill>
              </a:rPr>
              <a:t>197 254 zł </a:t>
            </a:r>
            <a:r>
              <a:rPr lang="pl-PL" b="1" dirty="0"/>
              <a:t>(całkowity koszt - </a:t>
            </a:r>
            <a:r>
              <a:rPr lang="pl-PL" b="1" dirty="0">
                <a:solidFill>
                  <a:srgbClr val="FF0000"/>
                </a:solidFill>
              </a:rPr>
              <a:t>263 006,46 zł</a:t>
            </a:r>
            <a:r>
              <a:rPr lang="pl-PL" b="1" dirty="0"/>
              <a:t>);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b="1" dirty="0"/>
              <a:t>Wsparcie na wymianę pieców </a:t>
            </a:r>
            <a:r>
              <a:rPr lang="pl-PL" dirty="0"/>
              <a:t>–</a:t>
            </a:r>
            <a:r>
              <a:rPr lang="pl-PL" b="1" dirty="0"/>
              <a:t> kopciuchów: </a:t>
            </a:r>
            <a:r>
              <a:rPr lang="pl-PL" b="1" dirty="0">
                <a:solidFill>
                  <a:srgbClr val="FF0000"/>
                </a:solidFill>
              </a:rPr>
              <a:t>120 000 zł </a:t>
            </a:r>
            <a:r>
              <a:rPr lang="pl-PL" b="1" dirty="0"/>
              <a:t>(całkowity koszt - </a:t>
            </a:r>
            <a:r>
              <a:rPr lang="pl-PL" b="1" dirty="0">
                <a:solidFill>
                  <a:srgbClr val="FF0000"/>
                </a:solidFill>
              </a:rPr>
              <a:t>150 000 zł</a:t>
            </a:r>
            <a:r>
              <a:rPr lang="pl-PL" b="1" dirty="0"/>
              <a:t>);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b="1" dirty="0"/>
              <a:t>Ochrona ludności i obrona cywilna (</a:t>
            </a:r>
            <a:r>
              <a:rPr lang="pl-PL" b="1" dirty="0" err="1"/>
              <a:t>OLiOC</a:t>
            </a:r>
            <a:r>
              <a:rPr lang="pl-PL" b="1" dirty="0"/>
              <a:t>): </a:t>
            </a:r>
            <a:r>
              <a:rPr lang="pl-PL" b="1" dirty="0">
                <a:solidFill>
                  <a:srgbClr val="FF0000"/>
                </a:solidFill>
              </a:rPr>
              <a:t>888 157 zł</a:t>
            </a:r>
            <a:r>
              <a:rPr lang="pl-PL" b="1" dirty="0"/>
              <a:t>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b="1" dirty="0"/>
              <a:t>„Kompetencje przyszłości - wsparcie uczniów Gminy Wiązowna”: </a:t>
            </a:r>
            <a:r>
              <a:rPr lang="pl-PL" b="1" dirty="0">
                <a:solidFill>
                  <a:srgbClr val="FF0000"/>
                </a:solidFill>
              </a:rPr>
              <a:t>1 355 942,47 zł</a:t>
            </a:r>
            <a:r>
              <a:rPr lang="pl-PL" b="1" dirty="0"/>
              <a:t>;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pl-PL" b="1" dirty="0"/>
              <a:t>Remont remizy OSP Glinianka: </a:t>
            </a:r>
            <a:r>
              <a:rPr lang="pl-PL" b="1" dirty="0">
                <a:solidFill>
                  <a:srgbClr val="FF0000"/>
                </a:solidFill>
              </a:rPr>
              <a:t>33 200 zł</a:t>
            </a:r>
            <a:r>
              <a:rPr lang="pl-PL" b="1" dirty="0"/>
              <a:t>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9C05DBE-1C02-BE56-905B-3E90C189B3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056" y="4649990"/>
            <a:ext cx="2653284" cy="19977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DBA857B8-53DA-F290-0FC9-0EA6BDA36E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93" y="4668833"/>
            <a:ext cx="2948940" cy="1965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80A6F032-2101-B525-E6F7-31143CBA16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2264" y="4649990"/>
            <a:ext cx="3432354" cy="20036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77568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1D48A427-5E5D-2DDC-FFFD-2A32862E98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156720" y="565718"/>
            <a:ext cx="8803609" cy="53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MIESZKAŃCY DZIELĄ FUNDUSZ SOŁECKI</a:t>
            </a:r>
            <a:endParaRPr lang="pl-PL" sz="2800" dirty="0">
              <a:solidFill>
                <a:srgbClr val="014AB9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52B386A-3C5A-0C7D-CA21-DE8AB111AED4}"/>
              </a:ext>
            </a:extLst>
          </p:cNvPr>
          <p:cNvSpPr txBox="1"/>
          <p:nvPr/>
        </p:nvSpPr>
        <p:spPr>
          <a:xfrm>
            <a:off x="156720" y="1098493"/>
            <a:ext cx="1085392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Plan 2025 r.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1 351 826,15 zł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 Wykonanie 2025 r.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1 334 226,12 zł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(98,70%).</a:t>
            </a: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Wydatki bieżące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971 616,57 zł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(98,49%). Wydatki majątkowe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362 609,55 zł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(99,27%).</a:t>
            </a:r>
          </a:p>
        </p:txBody>
      </p:sp>
      <p:graphicFrame>
        <p:nvGraphicFramePr>
          <p:cNvPr id="2" name="Symbol zastępczy zawartości 3">
            <a:extLst>
              <a:ext uri="{FF2B5EF4-FFF2-40B4-BE49-F238E27FC236}">
                <a16:creationId xmlns:a16="http://schemas.microsoft.com/office/drawing/2014/main" id="{F6C29C48-441E-611D-67A6-50C03B6AD5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779732"/>
              </p:ext>
            </p:extLst>
          </p:nvPr>
        </p:nvGraphicFramePr>
        <p:xfrm>
          <a:off x="527004" y="1877072"/>
          <a:ext cx="10785395" cy="4606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56865">
                  <a:extLst>
                    <a:ext uri="{9D8B030D-6E8A-4147-A177-3AD203B41FA5}">
                      <a16:colId xmlns:a16="http://schemas.microsoft.com/office/drawing/2014/main" val="2562672161"/>
                    </a:ext>
                  </a:extLst>
                </a:gridCol>
                <a:gridCol w="1645085">
                  <a:extLst>
                    <a:ext uri="{9D8B030D-6E8A-4147-A177-3AD203B41FA5}">
                      <a16:colId xmlns:a16="http://schemas.microsoft.com/office/drawing/2014/main" val="334097855"/>
                    </a:ext>
                  </a:extLst>
                </a:gridCol>
                <a:gridCol w="883445">
                  <a:extLst>
                    <a:ext uri="{9D8B030D-6E8A-4147-A177-3AD203B41FA5}">
                      <a16:colId xmlns:a16="http://schemas.microsoft.com/office/drawing/2014/main" val="1591430167"/>
                    </a:ext>
                  </a:extLst>
                </a:gridCol>
              </a:tblGrid>
              <a:tr h="38642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Zakres przedsięwzięć 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Kwota (zł)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014A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598747"/>
                  </a:ext>
                </a:extLst>
              </a:tr>
              <a:tr h="3864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Aktywizacja mieszkańców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362 909,04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27%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5210382"/>
                  </a:ext>
                </a:extLst>
              </a:tr>
              <a:tr h="41759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Modernizacja i doposażenie infrastruktury (świetlice, place zabaw, boiska)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8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327 598,88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8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25%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490366"/>
                  </a:ext>
                </a:extLst>
              </a:tr>
              <a:tr h="3864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Bieżące utrzymanie dróg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8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251 220,73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8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19%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2556162"/>
                  </a:ext>
                </a:extLst>
              </a:tr>
              <a:tr h="39568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Bieżące utrzymanie infrastruktury (świetlice, place zabaw)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97 978,46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8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7%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05078100"/>
                  </a:ext>
                </a:extLst>
              </a:tr>
              <a:tr h="3864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Pikniki i imprezy sołeckie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97 957,14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8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7%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4483472"/>
                  </a:ext>
                </a:extLst>
              </a:tr>
              <a:tr h="3864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Bezpieczeństwo publiczne - wsparcie OSP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8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89 002,43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8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7%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6654460"/>
                  </a:ext>
                </a:extLst>
              </a:tr>
              <a:tr h="3864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Projektowanie i budowa dróg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69 648,90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8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5%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1420348"/>
                  </a:ext>
                </a:extLst>
              </a:tr>
              <a:tr h="3864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Monitoring 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12 410,05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8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1%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8454091"/>
                  </a:ext>
                </a:extLst>
              </a:tr>
              <a:tr h="3864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Badanie hałasu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11 500,50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8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1%</a:t>
                      </a:r>
                      <a:endParaRPr lang="pl-PL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056848"/>
                  </a:ext>
                </a:extLst>
              </a:tr>
              <a:tr h="38642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Doposażenie jednostek oświatowych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13 999,99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1%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9996248"/>
                  </a:ext>
                </a:extLst>
              </a:tr>
              <a:tr h="314934"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1 334 226,12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100%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rgbClr val="E9F3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39169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2577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5DBC4B52-73E5-F0B6-6F77-62B124E1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"/>
            <a:ext cx="12192000" cy="6858001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252420" y="470600"/>
            <a:ext cx="10695521" cy="1096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WYDATKI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 KOMUNIKACJ</a:t>
            </a:r>
            <a:r>
              <a:rPr lang="pl-PL" sz="2800" b="1" dirty="0">
                <a:solidFill>
                  <a:srgbClr val="014AB9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Ę</a:t>
            </a: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8BAE9B1-2169-CAF2-E83C-636E094C9F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884721"/>
              </p:ext>
            </p:extLst>
          </p:nvPr>
        </p:nvGraphicFramePr>
        <p:xfrm>
          <a:off x="4374037" y="272598"/>
          <a:ext cx="7490546" cy="5979995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594325">
                  <a:extLst>
                    <a:ext uri="{9D8B030D-6E8A-4147-A177-3AD203B41FA5}">
                      <a16:colId xmlns:a16="http://schemas.microsoft.com/office/drawing/2014/main" val="3904516252"/>
                    </a:ext>
                  </a:extLst>
                </a:gridCol>
                <a:gridCol w="1617135">
                  <a:extLst>
                    <a:ext uri="{9D8B030D-6E8A-4147-A177-3AD203B41FA5}">
                      <a16:colId xmlns:a16="http://schemas.microsoft.com/office/drawing/2014/main" val="900268872"/>
                    </a:ext>
                  </a:extLst>
                </a:gridCol>
                <a:gridCol w="1639543">
                  <a:extLst>
                    <a:ext uri="{9D8B030D-6E8A-4147-A177-3AD203B41FA5}">
                      <a16:colId xmlns:a16="http://schemas.microsoft.com/office/drawing/2014/main" val="2582351204"/>
                    </a:ext>
                  </a:extLst>
                </a:gridCol>
                <a:gridCol w="1639543">
                  <a:extLst>
                    <a:ext uri="{9D8B030D-6E8A-4147-A177-3AD203B41FA5}">
                      <a16:colId xmlns:a16="http://schemas.microsoft.com/office/drawing/2014/main" val="1497650390"/>
                    </a:ext>
                  </a:extLst>
                </a:gridCol>
              </a:tblGrid>
              <a:tr h="380876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dirty="0">
                          <a:effectLst/>
                        </a:rPr>
                        <a:t>Wydatki na transport publiczny w latach 2023-2025 (zł)</a:t>
                      </a:r>
                      <a:endParaRPr lang="pl-PL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solidFill>
                      <a:srgbClr val="014A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6384311"/>
                  </a:ext>
                </a:extLst>
              </a:tr>
              <a:tr h="3903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dirty="0">
                          <a:effectLst/>
                        </a:rPr>
                        <a:t>Rodzaj zadania</a:t>
                      </a:r>
                      <a:endParaRPr lang="pl-PL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dirty="0">
                          <a:effectLst/>
                        </a:rPr>
                        <a:t>2023 r.</a:t>
                      </a:r>
                      <a:endParaRPr lang="pl-PL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dirty="0">
                          <a:effectLst/>
                        </a:rPr>
                        <a:t>2024 r.</a:t>
                      </a:r>
                      <a:endParaRPr lang="pl-PL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2025 r.</a:t>
                      </a:r>
                    </a:p>
                  </a:txBody>
                  <a:tcPr marL="66675" marR="66675" marT="0" marB="0" anchor="ctr"/>
                </a:tc>
                <a:extLst>
                  <a:ext uri="{0D108BD9-81ED-4DB2-BD59-A6C34878D82A}">
                    <a16:rowId xmlns:a16="http://schemas.microsoft.com/office/drawing/2014/main" val="1770833406"/>
                  </a:ext>
                </a:extLst>
              </a:tr>
              <a:tr h="6635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dirty="0">
                          <a:effectLst/>
                        </a:rPr>
                        <a:t>Linie 720, 722, 730 </a:t>
                      </a:r>
                      <a:endParaRPr lang="pl-PL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effectLst/>
                        </a:rPr>
                        <a:t>2 755 596 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dirty="0">
                          <a:effectLst/>
                        </a:rPr>
                        <a:t>2 449 404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2 804 924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extLst>
                  <a:ext uri="{0D108BD9-81ED-4DB2-BD59-A6C34878D82A}">
                    <a16:rowId xmlns:a16="http://schemas.microsoft.com/office/drawing/2014/main" val="870166377"/>
                  </a:ext>
                </a:extLst>
              </a:tr>
              <a:tr h="4695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dirty="0">
                          <a:effectLst/>
                        </a:rPr>
                        <a:t>Linie L20, L22, L48, L50*</a:t>
                      </a:r>
                      <a:endParaRPr lang="pl-PL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effectLst/>
                        </a:rPr>
                        <a:t>3 326 857 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dirty="0">
                          <a:effectLst/>
                        </a:rPr>
                        <a:t>3 147 557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1 789 840,10 </a:t>
                      </a:r>
                    </a:p>
                  </a:txBody>
                  <a:tcPr marL="66675" marR="66675" marT="0" marB="0" anchor="ctr"/>
                </a:tc>
                <a:extLst>
                  <a:ext uri="{0D108BD9-81ED-4DB2-BD59-A6C34878D82A}">
                    <a16:rowId xmlns:a16="http://schemas.microsoft.com/office/drawing/2014/main" val="1940824567"/>
                  </a:ext>
                </a:extLst>
              </a:tr>
              <a:tr h="5421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Linie D1, K2, W11</a:t>
                      </a:r>
                      <a:endParaRPr lang="pl-PL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66 546,26 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211 651,15 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66675" marR="66675" marT="0" marB="0" anchor="ctr"/>
                </a:tc>
                <a:extLst>
                  <a:ext uri="{0D108BD9-81ED-4DB2-BD59-A6C34878D82A}">
                    <a16:rowId xmlns:a16="http://schemas.microsoft.com/office/drawing/2014/main" val="2006389707"/>
                  </a:ext>
                </a:extLst>
              </a:tr>
              <a:tr h="5150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Linia W12</a:t>
                      </a:r>
                      <a:endParaRPr lang="pl-PL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341 557,52 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extLst>
                  <a:ext uri="{0D108BD9-81ED-4DB2-BD59-A6C34878D82A}">
                    <a16:rowId xmlns:a16="http://schemas.microsoft.com/office/drawing/2014/main" val="67263683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Linie ZPG - D1, K2, W50 </a:t>
                      </a:r>
                      <a:endParaRPr lang="pl-PL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267 480,55 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extLst>
                  <a:ext uri="{0D108BD9-81ED-4DB2-BD59-A6C34878D82A}">
                    <a16:rowId xmlns:a16="http://schemas.microsoft.com/office/drawing/2014/main" val="375553692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Linie A1, A2**</a:t>
                      </a:r>
                      <a:endParaRPr lang="pl-PL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668 009,03 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extLst>
                  <a:ext uri="{0D108BD9-81ED-4DB2-BD59-A6C34878D82A}">
                    <a16:rowId xmlns:a16="http://schemas.microsoft.com/office/drawing/2014/main" val="2204272664"/>
                  </a:ext>
                </a:extLst>
              </a:tr>
              <a:tr h="7026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dirty="0">
                          <a:effectLst/>
                        </a:rPr>
                        <a:t>Transport na wybory; komunikacja zastępcza</a:t>
                      </a:r>
                      <a:endParaRPr lang="pl-PL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dirty="0">
                          <a:effectLst/>
                        </a:rPr>
                        <a:t>4 145,11 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dirty="0">
                          <a:effectLst/>
                        </a:rPr>
                        <a:t>214 254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49 237,65 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extLst>
                  <a:ext uri="{0D108BD9-81ED-4DB2-BD59-A6C34878D82A}">
                    <a16:rowId xmlns:a16="http://schemas.microsoft.com/office/drawing/2014/main" val="127045190"/>
                  </a:ext>
                </a:extLst>
              </a:tr>
              <a:tr h="4952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dirty="0">
                          <a:effectLst/>
                        </a:rPr>
                        <a:t>Wspólny bilet (SKM i KM)</a:t>
                      </a:r>
                      <a:endParaRPr lang="pl-PL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effectLst/>
                        </a:rPr>
                        <a:t>802 750 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dirty="0">
                          <a:effectLst/>
                        </a:rPr>
                        <a:t>802 750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100 000 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extLst>
                  <a:ext uri="{0D108BD9-81ED-4DB2-BD59-A6C34878D82A}">
                    <a16:rowId xmlns:a16="http://schemas.microsoft.com/office/drawing/2014/main" val="58097245"/>
                  </a:ext>
                </a:extLst>
              </a:tr>
              <a:tr h="43891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dirty="0">
                          <a:effectLst/>
                        </a:rPr>
                        <a:t>Program „Warszawa+”</a:t>
                      </a:r>
                      <a:endParaRPr lang="pl-PL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effectLst/>
                        </a:rPr>
                        <a:t>241 780 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dirty="0">
                          <a:effectLst/>
                        </a:rPr>
                        <a:t>251 280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260 000 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extLst>
                  <a:ext uri="{0D108BD9-81ED-4DB2-BD59-A6C34878D82A}">
                    <a16:rowId xmlns:a16="http://schemas.microsoft.com/office/drawing/2014/main" val="884010479"/>
                  </a:ext>
                </a:extLst>
              </a:tr>
              <a:tr h="51290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1" dirty="0">
                          <a:effectLst/>
                        </a:rPr>
                        <a:t>Infrastruktura</a:t>
                      </a:r>
                      <a:endParaRPr lang="pl-PL" sz="18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dirty="0">
                          <a:effectLst/>
                        </a:rPr>
                        <a:t>213 879 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b="0" dirty="0">
                          <a:effectLst/>
                        </a:rPr>
                        <a:t>99 723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192 800 </a:t>
                      </a:r>
                      <a:endParaRPr lang="pl-PL" sz="18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 anchor="ctr"/>
                </a:tc>
                <a:extLst>
                  <a:ext uri="{0D108BD9-81ED-4DB2-BD59-A6C34878D82A}">
                    <a16:rowId xmlns:a16="http://schemas.microsoft.com/office/drawing/2014/main" val="1350739369"/>
                  </a:ext>
                </a:extLst>
              </a:tr>
            </a:tbl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EF322607-5DD3-0A3F-DC45-CA8808FFF797}"/>
              </a:ext>
            </a:extLst>
          </p:cNvPr>
          <p:cNvSpPr txBox="1"/>
          <p:nvPr/>
        </p:nvSpPr>
        <p:spPr>
          <a:xfrm>
            <a:off x="144234" y="1378200"/>
            <a:ext cx="4085568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 komunikację publiczną </a:t>
            </a:r>
            <a:b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infrastrukturę przeznaczyliśmy</a:t>
            </a:r>
            <a:b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6 473 848,85 zł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18A3E2D-57C7-02E1-1B83-FA15F668D135}"/>
              </a:ext>
            </a:extLst>
          </p:cNvPr>
          <p:cNvSpPr txBox="1"/>
          <p:nvPr/>
        </p:nvSpPr>
        <p:spPr>
          <a:xfrm>
            <a:off x="144234" y="2670073"/>
            <a:ext cx="4310701" cy="378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Na dowozy uczniów do szkół oraz na sfinansowanie dojazdów uczniów z niepełnosprawnościami wydaliśmy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1 289 591,94</a:t>
            </a:r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zł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Rozwiązaliśmy umowę z ZTM i na mocy porozumienia z Otwockiem, powstały linie A1 i A2.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Są one bezpłatne dla wszystkich pasażerów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683396F-3B15-1FCC-8957-B8A499B0508D}"/>
              </a:ext>
            </a:extLst>
          </p:cNvPr>
          <p:cNvSpPr txBox="1"/>
          <p:nvPr/>
        </p:nvSpPr>
        <p:spPr>
          <a:xfrm>
            <a:off x="9349542" y="6252593"/>
            <a:ext cx="2334006" cy="5122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*do końca czerwca 2025 r.</a:t>
            </a:r>
          </a:p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** od 1 lipca 2025 r. </a:t>
            </a:r>
            <a:endParaRPr lang="pl-PL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111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AE19F-F820-6867-D7AF-14B37B5969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3468C21-C84D-29EE-F0AC-F93327C439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1E03453-5E17-3C70-4355-068A8575CA80}"/>
              </a:ext>
            </a:extLst>
          </p:cNvPr>
          <p:cNvSpPr txBox="1"/>
          <p:nvPr/>
        </p:nvSpPr>
        <p:spPr>
          <a:xfrm>
            <a:off x="1152144" y="961560"/>
            <a:ext cx="9649206" cy="4161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3600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RAPORT</a:t>
            </a:r>
            <a:r>
              <a:rPr lang="pl-PL" sz="3600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pl-PL" sz="3600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O STANIE </a:t>
            </a:r>
          </a:p>
          <a:p>
            <a:pPr algn="ctr">
              <a:lnSpc>
                <a:spcPct val="150000"/>
              </a:lnSpc>
            </a:pPr>
            <a:r>
              <a:rPr lang="pl-PL" sz="3600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GMINY WIĄZOWNA </a:t>
            </a:r>
          </a:p>
          <a:p>
            <a:pPr algn="ctr">
              <a:lnSpc>
                <a:spcPct val="150000"/>
              </a:lnSpc>
            </a:pPr>
            <a:r>
              <a:rPr lang="pl-PL" sz="3600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ZA 2025 ROK. </a:t>
            </a:r>
          </a:p>
          <a:p>
            <a:pPr algn="ctr">
              <a:lnSpc>
                <a:spcPct val="150000"/>
              </a:lnSpc>
            </a:pPr>
            <a:r>
              <a:rPr lang="pl-PL" sz="3600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SPRAWOZDANIE Z WYKONANIA </a:t>
            </a:r>
          </a:p>
          <a:p>
            <a:pPr algn="ctr">
              <a:lnSpc>
                <a:spcPct val="150000"/>
              </a:lnSpc>
            </a:pPr>
            <a:r>
              <a:rPr lang="pl-PL" sz="3600" dirty="0">
                <a:ln w="0"/>
                <a:solidFill>
                  <a:srgbClr val="014AB9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BUDŻETU  ZA 2025 ROK.</a:t>
            </a:r>
          </a:p>
        </p:txBody>
      </p:sp>
    </p:spTree>
    <p:extLst>
      <p:ext uri="{BB962C8B-B14F-4D97-AF65-F5344CB8AC3E}">
        <p14:creationId xmlns:p14="http://schemas.microsoft.com/office/powerpoint/2010/main" val="94661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3B641797-CED7-F3C8-16E4-CD6DA8791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71" y="6625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1452015" y="320157"/>
            <a:ext cx="7490549" cy="53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ŚRODKI DLA OSP</a:t>
            </a:r>
            <a:endParaRPr lang="pl-PL" sz="2800" dirty="0">
              <a:solidFill>
                <a:srgbClr val="014AB9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4801B454-6E43-114B-8DE8-568F1A2D3AEE}"/>
              </a:ext>
            </a:extLst>
          </p:cNvPr>
          <p:cNvSpPr txBox="1"/>
          <p:nvPr/>
        </p:nvSpPr>
        <p:spPr>
          <a:xfrm>
            <a:off x="167312" y="1323117"/>
            <a:ext cx="5904624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Ponad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 tys. zł 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tyle w 2025 r.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wydaliśmy na Ochotnicze Straże Pożarne. W ramach funduszu sołeckiego przekazali prawie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tys. zł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pl-PL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4E82559A-89CC-3512-DEF3-5415251D12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687544"/>
              </p:ext>
            </p:extLst>
          </p:nvPr>
        </p:nvGraphicFramePr>
        <p:xfrm>
          <a:off x="6096000" y="1190644"/>
          <a:ext cx="5693128" cy="2220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0756">
                  <a:extLst>
                    <a:ext uri="{9D8B030D-6E8A-4147-A177-3AD203B41FA5}">
                      <a16:colId xmlns:a16="http://schemas.microsoft.com/office/drawing/2014/main" val="1612239660"/>
                    </a:ext>
                  </a:extLst>
                </a:gridCol>
                <a:gridCol w="1425493">
                  <a:extLst>
                    <a:ext uri="{9D8B030D-6E8A-4147-A177-3AD203B41FA5}">
                      <a16:colId xmlns:a16="http://schemas.microsoft.com/office/drawing/2014/main" val="408611538"/>
                    </a:ext>
                  </a:extLst>
                </a:gridCol>
                <a:gridCol w="1425493">
                  <a:extLst>
                    <a:ext uri="{9D8B030D-6E8A-4147-A177-3AD203B41FA5}">
                      <a16:colId xmlns:a16="http://schemas.microsoft.com/office/drawing/2014/main" val="2417235150"/>
                    </a:ext>
                  </a:extLst>
                </a:gridCol>
                <a:gridCol w="1331386">
                  <a:extLst>
                    <a:ext uri="{9D8B030D-6E8A-4147-A177-3AD203B41FA5}">
                      <a16:colId xmlns:a16="http://schemas.microsoft.com/office/drawing/2014/main" val="651457167"/>
                    </a:ext>
                  </a:extLst>
                </a:gridCol>
              </a:tblGrid>
              <a:tr h="476756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Ekwiwalent za działania w akcjach ratowniczo-gaśniczych </a:t>
                      </a:r>
                      <a:br>
                        <a:rPr lang="pl-PL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oraz udział w szkoleniach i ćwiczeniach</a:t>
                      </a:r>
                      <a:endParaRPr lang="pl-PL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04913"/>
                  </a:ext>
                </a:extLst>
              </a:tr>
              <a:tr h="35382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Jednostka OSP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r.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2024 r.</a:t>
                      </a:r>
                    </a:p>
                  </a:txBody>
                  <a:tcPr marL="66675" marR="66675" marT="0" marB="0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2025 r.</a:t>
                      </a:r>
                    </a:p>
                  </a:txBody>
                  <a:tcPr marL="66675" marR="66675" marT="0" marB="0"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08532041"/>
                  </a:ext>
                </a:extLst>
              </a:tr>
              <a:tr h="3295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OSP Glinianka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19 916 zł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23 561 zł</a:t>
                      </a: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38 163 zł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/>
                </a:tc>
                <a:extLst>
                  <a:ext uri="{0D108BD9-81ED-4DB2-BD59-A6C34878D82A}">
                    <a16:rowId xmlns:a16="http://schemas.microsoft.com/office/drawing/2014/main" val="3722438833"/>
                  </a:ext>
                </a:extLst>
              </a:tr>
              <a:tr h="3491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OSP Malcanów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16 763 zł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28 432 zł</a:t>
                      </a: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31 143 zł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/>
                </a:tc>
                <a:extLst>
                  <a:ext uri="{0D108BD9-81ED-4DB2-BD59-A6C34878D82A}">
                    <a16:rowId xmlns:a16="http://schemas.microsoft.com/office/drawing/2014/main" val="2525749027"/>
                  </a:ext>
                </a:extLst>
              </a:tr>
              <a:tr h="3560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OSP Wiązowna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75 129 zł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75 664 zł</a:t>
                      </a: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75 207 zł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/>
                </a:tc>
                <a:extLst>
                  <a:ext uri="{0D108BD9-81ED-4DB2-BD59-A6C34878D82A}">
                    <a16:rowId xmlns:a16="http://schemas.microsoft.com/office/drawing/2014/main" val="3002419801"/>
                  </a:ext>
                </a:extLst>
              </a:tr>
              <a:tr h="3554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Razem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111 808 zł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127 657 zł</a:t>
                      </a: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144 513 zł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/>
                </a:tc>
                <a:extLst>
                  <a:ext uri="{0D108BD9-81ED-4DB2-BD59-A6C34878D82A}">
                    <a16:rowId xmlns:a16="http://schemas.microsoft.com/office/drawing/2014/main" val="3850075839"/>
                  </a:ext>
                </a:extLst>
              </a:tr>
            </a:tbl>
          </a:graphicData>
        </a:graphic>
      </p:graphicFrame>
      <p:sp>
        <p:nvSpPr>
          <p:cNvPr id="19" name="Rectangle 1">
            <a:extLst>
              <a:ext uri="{FF2B5EF4-FFF2-40B4-BE49-F238E27FC236}">
                <a16:creationId xmlns:a16="http://schemas.microsoft.com/office/drawing/2014/main" id="{31EDA455-873A-6158-A25B-0B149496E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052" y="4104752"/>
            <a:ext cx="12507484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A373ED9F-E6FC-5082-8DF3-9672A28074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44804"/>
              </p:ext>
            </p:extLst>
          </p:nvPr>
        </p:nvGraphicFramePr>
        <p:xfrm>
          <a:off x="6096000" y="3857394"/>
          <a:ext cx="5693128" cy="21986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0756">
                  <a:extLst>
                    <a:ext uri="{9D8B030D-6E8A-4147-A177-3AD203B41FA5}">
                      <a16:colId xmlns:a16="http://schemas.microsoft.com/office/drawing/2014/main" val="4021824198"/>
                    </a:ext>
                  </a:extLst>
                </a:gridCol>
                <a:gridCol w="1425493">
                  <a:extLst>
                    <a:ext uri="{9D8B030D-6E8A-4147-A177-3AD203B41FA5}">
                      <a16:colId xmlns:a16="http://schemas.microsoft.com/office/drawing/2014/main" val="1723008008"/>
                    </a:ext>
                  </a:extLst>
                </a:gridCol>
                <a:gridCol w="1425493">
                  <a:extLst>
                    <a:ext uri="{9D8B030D-6E8A-4147-A177-3AD203B41FA5}">
                      <a16:colId xmlns:a16="http://schemas.microsoft.com/office/drawing/2014/main" val="827642038"/>
                    </a:ext>
                  </a:extLst>
                </a:gridCol>
                <a:gridCol w="1331386">
                  <a:extLst>
                    <a:ext uri="{9D8B030D-6E8A-4147-A177-3AD203B41FA5}">
                      <a16:colId xmlns:a16="http://schemas.microsoft.com/office/drawing/2014/main" val="3160499537"/>
                    </a:ext>
                  </a:extLst>
                </a:gridCol>
              </a:tblGrid>
              <a:tr h="477584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Środki przekazane na OSP w ramach funduszy sołeckich </a:t>
                      </a:r>
                      <a:br>
                        <a:rPr lang="pl-PL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l-PL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 latach 2023-2025 r.</a:t>
                      </a:r>
                      <a:endParaRPr lang="pl-PL" sz="14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solidFill>
                      <a:srgbClr val="014A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69674"/>
                  </a:ext>
                </a:extLst>
              </a:tr>
              <a:tr h="33001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Jednostka OSP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r.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2024 r.</a:t>
                      </a: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2025 r.</a:t>
                      </a:r>
                    </a:p>
                  </a:txBody>
                  <a:tcPr marL="66675" marR="66675" marT="0" marB="0"/>
                </a:tc>
                <a:extLst>
                  <a:ext uri="{0D108BD9-81ED-4DB2-BD59-A6C34878D82A}">
                    <a16:rowId xmlns:a16="http://schemas.microsoft.com/office/drawing/2014/main" val="4058117330"/>
                  </a:ext>
                </a:extLst>
              </a:tr>
              <a:tr h="3177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OSP Glinianka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26 764 zł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39 301 zł</a:t>
                      </a: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25 640,18 zł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/>
                </a:tc>
                <a:extLst>
                  <a:ext uri="{0D108BD9-81ED-4DB2-BD59-A6C34878D82A}">
                    <a16:rowId xmlns:a16="http://schemas.microsoft.com/office/drawing/2014/main" val="2027068208"/>
                  </a:ext>
                </a:extLst>
              </a:tr>
              <a:tr h="3393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OSP Malcanów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39 364 zł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35 301 zł</a:t>
                      </a: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21 681,20 zł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/>
                </a:tc>
                <a:extLst>
                  <a:ext uri="{0D108BD9-81ED-4DB2-BD59-A6C34878D82A}">
                    <a16:rowId xmlns:a16="http://schemas.microsoft.com/office/drawing/2014/main" val="1201823732"/>
                  </a:ext>
                </a:extLst>
              </a:tr>
              <a:tr h="3110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OSP Wiązowna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25 264 zł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29 301 zł</a:t>
                      </a: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41 681,20 zł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/>
                </a:tc>
                <a:extLst>
                  <a:ext uri="{0D108BD9-81ED-4DB2-BD59-A6C34878D82A}">
                    <a16:rowId xmlns:a16="http://schemas.microsoft.com/office/drawing/2014/main" val="3476224465"/>
                  </a:ext>
                </a:extLst>
              </a:tr>
              <a:tr h="422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Razem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91 392 zł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103 903 zł</a:t>
                      </a:r>
                    </a:p>
                  </a:txBody>
                  <a:tcPr marL="66675" marR="6667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b="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89 002,58 zł</a:t>
                      </a:r>
                      <a:endParaRPr lang="pl-PL" sz="14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6675" marR="66675" marT="0" marB="0"/>
                </a:tc>
                <a:extLst>
                  <a:ext uri="{0D108BD9-81ED-4DB2-BD59-A6C34878D82A}">
                    <a16:rowId xmlns:a16="http://schemas.microsoft.com/office/drawing/2014/main" val="256384634"/>
                  </a:ext>
                </a:extLst>
              </a:tr>
            </a:tbl>
          </a:graphicData>
        </a:graphic>
      </p:graphicFrame>
      <p:sp>
        <p:nvSpPr>
          <p:cNvPr id="2" name="pole tekstowe 1">
            <a:extLst>
              <a:ext uri="{FF2B5EF4-FFF2-40B4-BE49-F238E27FC236}">
                <a16:creationId xmlns:a16="http://schemas.microsoft.com/office/drawing/2014/main" id="{E9AE65AD-B6E7-75D7-FD18-87DF0328D975}"/>
              </a:ext>
            </a:extLst>
          </p:cNvPr>
          <p:cNvSpPr txBox="1"/>
          <p:nvPr/>
        </p:nvSpPr>
        <p:spPr>
          <a:xfrm>
            <a:off x="49162" y="4241158"/>
            <a:ext cx="5794644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Opłaciliśmy także konserwację sprzętu i pranie odzieży. Na to wydaliśmy ponad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tys. zł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C3D502D-3B60-116A-CDB9-CD6BC5028898}"/>
              </a:ext>
            </a:extLst>
          </p:cNvPr>
          <p:cNvSpPr txBox="1"/>
          <p:nvPr/>
        </p:nvSpPr>
        <p:spPr>
          <a:xfrm>
            <a:off x="167312" y="2791859"/>
            <a:ext cx="5693127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ekwiwalent za udział w akcjach ratowniczo–gaśniczych oraz szkoleniach gmina wydała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niecałe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150 tys. zł.</a:t>
            </a:r>
            <a:endParaRPr lang="pl-PL" sz="18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6130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D600C388-FE55-463A-CBFF-29D4FDD310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103506" y="523384"/>
            <a:ext cx="9369678" cy="53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TYLKO POMOC SPOŁECZNA – 5 LAT CUS</a:t>
            </a:r>
            <a:endParaRPr lang="pl-PL" sz="2800" dirty="0">
              <a:solidFill>
                <a:srgbClr val="014AB9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5A6C1DB-8DCE-678F-E117-09CF67DC67AB}"/>
              </a:ext>
            </a:extLst>
          </p:cNvPr>
          <p:cNvSpPr txBox="1"/>
          <p:nvPr/>
        </p:nvSpPr>
        <p:spPr>
          <a:xfrm>
            <a:off x="197204" y="891609"/>
            <a:ext cx="11797589" cy="5864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2025 r. Centrum Usług Społecznych Gminy Wiązowna m.in.: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wydało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316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decyzji, a świadczenia rodzinne i koszty obsługi wyniosły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5 143 186,11 zł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l-PL" sz="1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programem „Posiłek w domu i szkole” objęło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147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osoby, w tym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23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dzieci;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zorganizowało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turnusów rehabilitacyjnych – skorzystało z nich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224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osób (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131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seniorów);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zapewniło w czterech świetlic środowiskowych opiekę średnio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60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dzieciom. Koszt: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174 393,42 zł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zorganizowało dwa cykle zajęć w 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Młodzieżowym Centrum Kompetencji.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Koszt zadania to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95 900 zł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pozyskało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262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wolontariuszy - wzięli udział w ponad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50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wydarzeniach w ramach Centrum Wolontariatu;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wykonało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1628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przejazdów w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ramach usługi „Mobilny mieszkaniec”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objęło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27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osoby 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programem „Asystent osoby niepełnosprawnej”. Koszt: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543 726,30 zł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wsparciem w ramach opieki </a:t>
            </a:r>
            <a:r>
              <a:rPr lang="pl-PL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wytchnieniowej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objęło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13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opiekunów (po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240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godz.);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zrealizowało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132 godz.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porad psychologicznych dla dorosłych i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170 godz.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dla dzieci. Z usługi skorzystało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dzieci i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dorosłych, w tym pięciu seniorów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285750" lvl="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asystent rodziny czuwał nad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siedmioma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rodzinami z naszej gminy;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opłaciło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pobyt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osób w Domach Opieki Społecznej. Koszt: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687 388 zł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8250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3E5B6EED-34BD-6AA4-CC63-A2F83A79E6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215903" y="703075"/>
            <a:ext cx="7686585" cy="53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NAJDROŻSZA </a:t>
            </a: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EDUKACJA</a:t>
            </a:r>
            <a:endParaRPr lang="pl-PL" sz="2800" dirty="0">
              <a:solidFill>
                <a:srgbClr val="014AB9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251F909B-CFC5-23DF-4596-577A37C6FE58}"/>
              </a:ext>
            </a:extLst>
          </p:cNvPr>
          <p:cNvSpPr txBox="1"/>
          <p:nvPr/>
        </p:nvSpPr>
        <p:spPr>
          <a:xfrm>
            <a:off x="89743" y="1439731"/>
            <a:ext cx="7686584" cy="1703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Rok szkolny 2025/2026 rozpoczęło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1756</a:t>
            </a:r>
            <a:r>
              <a:rPr lang="pl-PL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uczniów,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227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</a:t>
            </a:r>
            <a:r>
              <a:rPr lang="pl-PL" b="1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zerówkowiczów</a:t>
            </a:r>
            <a:r>
              <a:rPr lang="pl-PL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”,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464</a:t>
            </a:r>
            <a:r>
              <a:rPr lang="pl-PL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przedszkolaków. Łączna liczba dzieci </a:t>
            </a:r>
            <a:br>
              <a:rPr lang="pl-PL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naszych placówkach wynosiła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2447</a:t>
            </a:r>
            <a:r>
              <a:rPr lang="pl-PL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 była 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pl-PL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wyższa </a:t>
            </a:r>
            <a:br>
              <a:rPr lang="pl-PL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niż w 2024 r.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698E925-B159-AB08-089E-5B1F28784B31}"/>
              </a:ext>
            </a:extLst>
          </p:cNvPr>
          <p:cNvSpPr txBox="1"/>
          <p:nvPr/>
        </p:nvSpPr>
        <p:spPr>
          <a:xfrm>
            <a:off x="89743" y="3410712"/>
            <a:ext cx="7871588" cy="2534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Ponad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48%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naszego budżetu bieżącego (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40%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całego) </a:t>
            </a:r>
            <a:r>
              <a:rPr lang="pl-PL" dirty="0"/>
              <a:t>–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66 628 128 zł </a:t>
            </a:r>
            <a:r>
              <a:rPr lang="pl-PL" dirty="0"/>
              <a:t>–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to wydatki na cele oświatowe. Subwencja </a:t>
            </a:r>
            <a:r>
              <a:rPr lang="pl-PL" dirty="0"/>
              <a:t>–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20 957 285 zł </a:t>
            </a:r>
            <a:r>
              <a:rPr lang="pl-PL" dirty="0"/>
              <a:t>–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zaspokaja niespełna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31%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potrzeb. Wydatki bieżące w placówkach oświatowych wyniosły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55 135 180 zł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i były 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5 587 471 zł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wyższe niż w 2024 r</a:t>
            </a:r>
            <a:r>
              <a:rPr lang="pl-PL" dirty="0"/>
              <a:t>.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Ponad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76%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kosztów to koszt wynagrodzeń i pochodne kadry pedagogicznej i obsługi. </a:t>
            </a:r>
            <a:endParaRPr lang="pl-PL" sz="18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E6DC23EF-93F0-CDEE-55AE-9FDB2AA829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166" y="323755"/>
            <a:ext cx="4229542" cy="28190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A17B2A1-0696-ED1E-5307-BA500BFD9E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958" y="3466516"/>
            <a:ext cx="3714750" cy="2667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69546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131CA666-E7EB-589D-D1AC-48DFC81C34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2744532" y="356801"/>
            <a:ext cx="5140663" cy="53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OCHRONA ŚRODOWISKA</a:t>
            </a:r>
            <a:endParaRPr lang="pl-PL" sz="2800" dirty="0">
              <a:solidFill>
                <a:srgbClr val="014AB9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251F909B-CFC5-23DF-4596-577A37C6FE58}"/>
              </a:ext>
            </a:extLst>
          </p:cNvPr>
          <p:cNvSpPr txBox="1"/>
          <p:nvPr/>
        </p:nvSpPr>
        <p:spPr>
          <a:xfrm>
            <a:off x="104984" y="1018448"/>
            <a:ext cx="10502056" cy="1841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Śmiecimy na potęgę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 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Średnio w naszym kraju na jednego Polaka przypada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377 kg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zaś na jednego mieszkańca naszej gminy w 2025 r. było to </a:t>
            </a:r>
            <a:r>
              <a:rPr lang="pl-PL" sz="24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480 kg 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(w 2024 r.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430 kg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)! </a:t>
            </a:r>
            <a:endParaRPr lang="pl-PL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 systemu śmieciowego na koniec 2025 r. wpisanych było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16 460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osób (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2024 r. 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16 010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2023 r. -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15 298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 Na początku maja 2026 r. to już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17031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1FA9D37-1193-F40F-846E-5A69D9309C61}"/>
              </a:ext>
            </a:extLst>
          </p:cNvPr>
          <p:cNvSpPr txBox="1"/>
          <p:nvPr/>
        </p:nvSpPr>
        <p:spPr>
          <a:xfrm>
            <a:off x="104984" y="2988850"/>
            <a:ext cx="4979080" cy="3365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 2025 r. odebraliśmy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8 408 ton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opadów (202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r. -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8 343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tony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2023 r. 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8 104 tony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w tym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7 941 tony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od mieszkańców, z czego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2 797 ton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zmieszanych (w 2024 r. 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3 077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ton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w 2023 r. -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3 760 ton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Osiągnęliśmy wymagany przepisami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45%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poziom odzysku.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PSZOK kosztował nas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967 806,42 zł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pl-PL" sz="18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A840A65F-EC83-3572-A7EC-94FDA1F966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2165669"/>
              </p:ext>
            </p:extLst>
          </p:nvPr>
        </p:nvGraphicFramePr>
        <p:xfrm>
          <a:off x="4764423" y="2827257"/>
          <a:ext cx="7243172" cy="4019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311930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0E3B8-7247-9B27-818B-C3A5278FF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1C51D441-C6F5-CE26-E60E-9EB1353A46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07F93545-CBC5-A7DC-A1D5-82A809EE658F}"/>
              </a:ext>
            </a:extLst>
          </p:cNvPr>
          <p:cNvSpPr txBox="1"/>
          <p:nvPr/>
        </p:nvSpPr>
        <p:spPr>
          <a:xfrm>
            <a:off x="2479408" y="364882"/>
            <a:ext cx="5140663" cy="53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OCHRONA ŚRODOWISKA</a:t>
            </a:r>
            <a:endParaRPr lang="pl-PL" sz="2800" dirty="0">
              <a:solidFill>
                <a:srgbClr val="014AB9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FA20BE62-F25E-B630-8009-18BD31ADC71E}"/>
              </a:ext>
            </a:extLst>
          </p:cNvPr>
          <p:cNvSpPr txBox="1"/>
          <p:nvPr/>
        </p:nvSpPr>
        <p:spPr>
          <a:xfrm>
            <a:off x="132416" y="777294"/>
            <a:ext cx="10703223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Program „Czyste powietrze”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jesteśmy liderem w powiecie otwockim. 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ieszkańcy złożyli łącznie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803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wnioski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zrealizowali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472</a:t>
            </a:r>
            <a:r>
              <a:rPr lang="pl-PL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przedsięwzięcia, a wypłacona kwota to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10 478 588,75</a:t>
            </a:r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zł</a:t>
            </a:r>
            <a:r>
              <a:rPr lang="pl-PL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9842274-782B-B29F-094C-20A7EA4D84C3}"/>
              </a:ext>
            </a:extLst>
          </p:cNvPr>
          <p:cNvSpPr txBox="1"/>
          <p:nvPr/>
        </p:nvSpPr>
        <p:spPr>
          <a:xfrm>
            <a:off x="147238" y="1668495"/>
            <a:ext cx="7612552" cy="5027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2025 r. </a:t>
            </a:r>
            <a:r>
              <a:rPr lang="pl-PL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Spółka Wodna „Wiąz”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zrealizowała prace za łączną kwotę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136 157 zł</a:t>
            </a:r>
            <a:r>
              <a:rPr lang="pl-PL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pl-PL" sz="1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ykonano: konserwację Jędrzejnicy na odcinku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1400 m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na gruntach Kącka i Poręb, konserwację blisko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 m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kanału boryszewskiego, a także urządzeń wodnych w: Wiązownie (o dł.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m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), Dziechcińcu (o dł.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 m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), Zakręcie </a:t>
            </a:r>
            <a:b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(o dł.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600 m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), Boryszewie (o dł.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 m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) i Góraszce (o dł.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1200 m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). Oczyszczono główny rów melioracyjny o długości blisko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km </a:t>
            </a:r>
            <a:b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 Żanęcinie.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Programem kastracji i sterylizacji objęto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suczek i psów oraz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143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kotek i kotów. </a:t>
            </a:r>
            <a:r>
              <a:rPr lang="pl-PL" b="1" dirty="0" err="1">
                <a:latin typeface="Arial" panose="020B0604020202020204" pitchFamily="34" charset="0"/>
                <a:cs typeface="Arial" panose="020B0604020202020204" pitchFamily="34" charset="0"/>
              </a:rPr>
              <a:t>Zaczipowano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65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zwierzaków.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Z zabiegów w ramach dofinansowania od 2017 r. skorzystało do tej pory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2 496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czworonogów.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A7A7920-CC75-7BD1-A242-87289697F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9949" y="1772991"/>
            <a:ext cx="3691891" cy="49225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63331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560A5867-F39C-C231-401E-67CE10C8C7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475488" y="541919"/>
            <a:ext cx="8827118" cy="53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800" b="1" dirty="0">
                <a:solidFill>
                  <a:srgbClr val="014A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DOCHODY GMINY WIĄZOWNA 2025 R.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EA96FA6-D5CE-DDD5-763D-17570F8631F9}"/>
              </a:ext>
            </a:extLst>
          </p:cNvPr>
          <p:cNvSpPr txBox="1"/>
          <p:nvPr/>
        </p:nvSpPr>
        <p:spPr>
          <a:xfrm>
            <a:off x="475488" y="1171806"/>
            <a:ext cx="104333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Plan dochodów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173 864 435,55 </a:t>
            </a:r>
            <a:r>
              <a:rPr lang="pl-PL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zł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. Wykonanie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169 146 902,27 </a:t>
            </a:r>
            <a:r>
              <a:rPr lang="pl-PL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zł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(97,29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%).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D6C2892-427A-6216-30DA-385BE94647C6}"/>
              </a:ext>
            </a:extLst>
          </p:cNvPr>
          <p:cNvSpPr txBox="1"/>
          <p:nvPr/>
        </p:nvSpPr>
        <p:spPr>
          <a:xfrm>
            <a:off x="475488" y="1553559"/>
            <a:ext cx="103311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Plan dochodów bieżących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159 144 998,31 zł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wykonanie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155 962 757,58 zł </a:t>
            </a:r>
            <a:r>
              <a:rPr lang="pl-P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(98%). </a:t>
            </a: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Plan dochodów majątkowych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14 719 437,24 zł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wykonanie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13 184 144,69 zł </a:t>
            </a:r>
            <a:r>
              <a:rPr lang="pl-P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89,57</a:t>
            </a:r>
            <a:r>
              <a:rPr lang="pl-PL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%).</a:t>
            </a:r>
          </a:p>
        </p:txBody>
      </p:sp>
      <p:graphicFrame>
        <p:nvGraphicFramePr>
          <p:cNvPr id="9" name="Symbol zastępczy zawartości 3">
            <a:extLst>
              <a:ext uri="{FF2B5EF4-FFF2-40B4-BE49-F238E27FC236}">
                <a16:creationId xmlns:a16="http://schemas.microsoft.com/office/drawing/2014/main" id="{D0F048F4-4BC9-67CF-B68F-08DB6D6D5D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8704844"/>
              </p:ext>
            </p:extLst>
          </p:nvPr>
        </p:nvGraphicFramePr>
        <p:xfrm>
          <a:off x="475488" y="2326524"/>
          <a:ext cx="10497313" cy="421381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6541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8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6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626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Wyszczególnienie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Wykonanie dochodów                   w 2025 roku (zł)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14A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4583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Udziały w podatku dochodowym PIT i CIT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69 161 039</a:t>
                      </a:r>
                      <a:endParaRPr lang="pl-PL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Podatki i opłaty lokalne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37 643 727 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15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Subwencje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20 957 285</a:t>
                      </a:r>
                      <a:endParaRPr lang="pl-PL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079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Dochody majątkowe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13 184 145</a:t>
                      </a:r>
                      <a:endParaRPr lang="pl-PL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3071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Pozostałe dochody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10 805 363</a:t>
                      </a:r>
                      <a:endParaRPr lang="pl-PL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066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Dotacje na bieżące zadania własne i zlecone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8 987 188</a:t>
                      </a:r>
                      <a:endParaRPr lang="pl-PL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568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Opłaty za gospodarowanie odpadami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6 795 721</a:t>
                      </a:r>
                      <a:endParaRPr lang="pl-PL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568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Środki Funduszu Pomocy</a:t>
                      </a:r>
                      <a:endParaRPr lang="pl-PL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1 612 434</a:t>
                      </a:r>
                      <a:endParaRPr lang="pl-PL" sz="16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1947905"/>
                  </a:ext>
                </a:extLst>
              </a:tr>
              <a:tr h="30677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Razem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169 146 902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14A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040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99F8E53D-D8BC-357A-0EFF-5302BB267F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1481377" y="655237"/>
            <a:ext cx="103967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b="0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pl-PL" sz="2800" b="1" dirty="0">
                <a:solidFill>
                  <a:srgbClr val="014AB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UDZIAŁY W PODATKU DOCHODOWYM PIT </a:t>
            </a:r>
            <a:br>
              <a:rPr lang="pl-PL" sz="2800" b="1" dirty="0">
                <a:solidFill>
                  <a:srgbClr val="014AB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pl-PL" sz="2800" b="1" dirty="0">
                <a:solidFill>
                  <a:srgbClr val="014AB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 LATACH 2016-2026 (ZŁ)</a:t>
            </a:r>
            <a:endParaRPr lang="en-US" sz="2800" b="1" dirty="0">
              <a:solidFill>
                <a:srgbClr val="014AB9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D79A1AAF-BC2E-EB6D-8804-DE5FBAB00E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9820660"/>
              </p:ext>
            </p:extLst>
          </p:nvPr>
        </p:nvGraphicFramePr>
        <p:xfrm>
          <a:off x="1554527" y="2001661"/>
          <a:ext cx="10396729" cy="4720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08C35D33-FEE0-69D1-DBFA-F037B0DB5390}"/>
              </a:ext>
            </a:extLst>
          </p:cNvPr>
          <p:cNvSpPr txBox="1"/>
          <p:nvPr/>
        </p:nvSpPr>
        <p:spPr>
          <a:xfrm>
            <a:off x="10451592" y="2468880"/>
            <a:ext cx="1033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77 138 413</a:t>
            </a:r>
          </a:p>
        </p:txBody>
      </p:sp>
    </p:spTree>
    <p:extLst>
      <p:ext uri="{BB962C8B-B14F-4D97-AF65-F5344CB8AC3E}">
        <p14:creationId xmlns:p14="http://schemas.microsoft.com/office/powerpoint/2010/main" val="11537913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6DF3039B-9B84-ED17-A707-0BE661D946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1036189" y="421665"/>
            <a:ext cx="1039672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14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l-PL" sz="2800" dirty="0">
                <a:solidFill>
                  <a:srgbClr val="014AB9"/>
                </a:solidFill>
                <a:latin typeface="Arial Black" panose="020B0A04020102020204" pitchFamily="34" charset="0"/>
              </a:rPr>
              <a:t>DOCHODY GMINY WIĄZOWNA </a:t>
            </a:r>
          </a:p>
          <a:p>
            <a:pPr algn="r" rtl="0">
              <a:defRPr sz="14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l-PL" sz="2800" dirty="0">
                <a:solidFill>
                  <a:srgbClr val="014AB9"/>
                </a:solidFill>
                <a:latin typeface="Arial Black" panose="020B0A04020102020204" pitchFamily="34" charset="0"/>
              </a:rPr>
              <a:t>Z PODATKU OD NIERUCHOMOŚCI </a:t>
            </a:r>
          </a:p>
          <a:p>
            <a:pPr algn="r" rtl="0">
              <a:defRPr sz="14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l-PL" sz="2800" dirty="0">
                <a:solidFill>
                  <a:srgbClr val="014AB9"/>
                </a:solidFill>
                <a:latin typeface="Arial Black" panose="020B0A04020102020204" pitchFamily="34" charset="0"/>
              </a:rPr>
              <a:t>2016-2026 (ZŁ)</a:t>
            </a:r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2FEB9489-53B9-973A-BC3B-DC6F006536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3124829"/>
              </p:ext>
            </p:extLst>
          </p:nvPr>
        </p:nvGraphicFramePr>
        <p:xfrm>
          <a:off x="1301365" y="1681305"/>
          <a:ext cx="10267351" cy="4957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5824314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7839937" y="29192"/>
            <a:ext cx="39018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14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l-PL" sz="2800" dirty="0">
                <a:solidFill>
                  <a:srgbClr val="014AB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WYDATKI OGÓŁEM</a:t>
            </a:r>
            <a:endParaRPr lang="pl-PL" sz="2800" dirty="0">
              <a:solidFill>
                <a:srgbClr val="014AB9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AB7DDE1-9B27-8B2C-9D71-1842D4CD29D9}"/>
              </a:ext>
            </a:extLst>
          </p:cNvPr>
          <p:cNvSpPr txBox="1"/>
          <p:nvPr/>
        </p:nvSpPr>
        <p:spPr>
          <a:xfrm>
            <a:off x="212437" y="552412"/>
            <a:ext cx="111556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Plan wydatków 2025 r.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174 973 105,82</a:t>
            </a:r>
            <a:r>
              <a:rPr lang="pl-PL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zł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. Wykonanie 2025 r.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164 908 952,63 </a:t>
            </a:r>
            <a:r>
              <a:rPr lang="pl-PL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zł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94,25%).</a:t>
            </a:r>
          </a:p>
        </p:txBody>
      </p:sp>
      <p:graphicFrame>
        <p:nvGraphicFramePr>
          <p:cNvPr id="6" name="Symbol zastępczy zawartości 4">
            <a:extLst>
              <a:ext uri="{FF2B5EF4-FFF2-40B4-BE49-F238E27FC236}">
                <a16:creationId xmlns:a16="http://schemas.microsoft.com/office/drawing/2014/main" id="{6E1CA13F-8943-5168-30CF-347B1DBB86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2727220"/>
              </p:ext>
            </p:extLst>
          </p:nvPr>
        </p:nvGraphicFramePr>
        <p:xfrm>
          <a:off x="212437" y="950202"/>
          <a:ext cx="11767125" cy="57020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69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96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67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64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51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692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Wyszczególnienie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Bieżące (zł)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Majątkowe (zł)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Razem (zł)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34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Oświata, edukacja i wychowanie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66 628 128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66 628 128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37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Ochrona środowiska i gospodarka komunalna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11 733 792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6 955 645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18 689 437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37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Obsługa</a:t>
                      </a:r>
                      <a:r>
                        <a:rPr lang="pl-PL" sz="1600" b="0" i="0" u="none" strike="noStrike" baseline="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mieszkańców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16 506 376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1 147 524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17 653 900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37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Utrzymanie, modernizacja i budowa dróg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6 311 768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9 486 981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15 798 749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37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Pomoc społeczna i rodzina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14 950 398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349 628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15 300 026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37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Obsługa długu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7 184 764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7 184 764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37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 zbiorowy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6 262 883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6 262 883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37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Kultura i sport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4 459 709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1 454 916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5 914 625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8459963"/>
                  </a:ext>
                </a:extLst>
              </a:tr>
              <a:tr h="38237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Ochrona zdrowia</a:t>
                      </a: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652 742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4 777 306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5 430 048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3422329"/>
                  </a:ext>
                </a:extLst>
              </a:tr>
              <a:tr h="38237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Pozostałe wydatki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1 998 081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420 882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2 418 963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</a:t>
                      </a: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237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Gospodarka mieszkaniowa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1 571 840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182 096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1 753 936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8776653"/>
                  </a:ext>
                </a:extLst>
              </a:tr>
              <a:tr h="38237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Wodociągi i kanalizacja</a:t>
                      </a: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26 842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1 218 118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1 244 960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237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Bezpieczeństwo i ochrona przeciwpożarowa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628 534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628 534</a:t>
                      </a:r>
                      <a:endParaRPr lang="pl-PL" sz="16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0,5</a:t>
                      </a: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501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Razem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138 915 857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25 993 096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164 908 953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937" marR="7937" marT="7937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927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7015500" y="362780"/>
            <a:ext cx="49363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14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l-PL" sz="2800" dirty="0">
                <a:solidFill>
                  <a:srgbClr val="014AB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WYDATKI MAJĄTKOWE</a:t>
            </a:r>
            <a:endParaRPr lang="pl-PL" sz="2800" dirty="0">
              <a:solidFill>
                <a:srgbClr val="014AB9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AB7DDE1-9B27-8B2C-9D71-1842D4CD29D9}"/>
              </a:ext>
            </a:extLst>
          </p:cNvPr>
          <p:cNvSpPr txBox="1"/>
          <p:nvPr/>
        </p:nvSpPr>
        <p:spPr>
          <a:xfrm>
            <a:off x="203200" y="1040254"/>
            <a:ext cx="7102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Plan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26 042 648,87 </a:t>
            </a:r>
            <a:r>
              <a:rPr lang="pl-PL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zł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. Wykonanie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25 993 095,47 </a:t>
            </a:r>
            <a:r>
              <a:rPr lang="pl-PL" sz="1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zł 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99,81</a:t>
            </a:r>
            <a:r>
              <a:rPr lang="pl-PL" sz="1800" b="1" dirty="0">
                <a:latin typeface="Arial" panose="020B0604020202020204" pitchFamily="34" charset="0"/>
                <a:cs typeface="Arial" panose="020B0604020202020204" pitchFamily="34" charset="0"/>
              </a:rPr>
              <a:t>%).</a:t>
            </a:r>
          </a:p>
        </p:txBody>
      </p:sp>
      <p:graphicFrame>
        <p:nvGraphicFramePr>
          <p:cNvPr id="2" name="Symbol zastępczy zawartości 3">
            <a:extLst>
              <a:ext uri="{FF2B5EF4-FFF2-40B4-BE49-F238E27FC236}">
                <a16:creationId xmlns:a16="http://schemas.microsoft.com/office/drawing/2014/main" id="{1625C7B0-DF7A-8DB0-8EBB-0A5CB4B54F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4002161"/>
              </p:ext>
            </p:extLst>
          </p:nvPr>
        </p:nvGraphicFramePr>
        <p:xfrm>
          <a:off x="203200" y="1718094"/>
          <a:ext cx="11748654" cy="44105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99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9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30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399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Wyszczególnienie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Majątkowe (zł)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62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Utrzymanie, modernizacja i budowa dróg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9 486 980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4021509"/>
                  </a:ext>
                </a:extLst>
              </a:tr>
              <a:tr h="41362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Ochrona środowiska i gospodarka komunalna (m.in. spłaty PPP, wymiana pieców)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6 955 645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362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Ochrona zdrowia (budowa przychodni zdrowia)</a:t>
                      </a: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4 777 306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62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Kultura i sport (m.in. place zabaw, projekt sali widowiskowej)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1 454 916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62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Wodociągi i kanalizacja</a:t>
                      </a: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1 218 118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362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Obsługa mieszkańców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1 147 524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362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Pozostałe wydatki</a:t>
                      </a: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420 882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362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Pomoc społeczna i rodzina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349 628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362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Gospodarka mieszkaniowa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182 096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399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Razem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25 993 095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932" marR="8932" marT="8932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9114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Icon&#10;&#10;Description automatically generated">
            <a:extLst>
              <a:ext uri="{FF2B5EF4-FFF2-40B4-BE49-F238E27FC236}">
                <a16:creationId xmlns:a16="http://schemas.microsoft.com/office/drawing/2014/main" id="{D101915E-38C7-F31C-F34E-FE881C118B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9AFC62A-CF30-0563-C978-FD16B8E3A44C}"/>
              </a:ext>
            </a:extLst>
          </p:cNvPr>
          <p:cNvSpPr txBox="1"/>
          <p:nvPr/>
        </p:nvSpPr>
        <p:spPr>
          <a:xfrm>
            <a:off x="640080" y="582965"/>
            <a:ext cx="6770773" cy="5027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800" b="1" dirty="0">
                <a:solidFill>
                  <a:srgbClr val="014AB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już ósmy „Raport o stanie Gminy Wiązowna”. </a:t>
            </a:r>
          </a:p>
          <a:p>
            <a:pPr>
              <a:lnSpc>
                <a:spcPct val="150000"/>
              </a:lnSpc>
            </a:pPr>
            <a:r>
              <a:rPr lang="pl-PL" sz="1800" b="1" dirty="0">
                <a:solidFill>
                  <a:srgbClr val="014AB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Znalazły się w nim najważniejsze informacje o tym, </a:t>
            </a:r>
            <a:br>
              <a:rPr lang="pl-PL" sz="1800" b="1" dirty="0">
                <a:solidFill>
                  <a:srgbClr val="014AB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sz="1800" b="1" dirty="0">
                <a:solidFill>
                  <a:srgbClr val="014AB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 </a:t>
            </a:r>
            <a:r>
              <a:rPr lang="pl-PL" b="1" dirty="0">
                <a:solidFill>
                  <a:srgbClr val="014AB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się działo</a:t>
            </a:r>
            <a:r>
              <a:rPr lang="pl-PL" sz="1800" b="1" dirty="0">
                <a:solidFill>
                  <a:srgbClr val="014AB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 2025 r. i co planujemy w latach następnych. Piszemy w nim o inwestycjach w infrastrukturę, o dotacjach, które pozyskaliśmy </a:t>
            </a:r>
            <a:r>
              <a:rPr lang="pl-PL" b="1" dirty="0">
                <a:solidFill>
                  <a:srgbClr val="014AB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oraz o</a:t>
            </a:r>
            <a:r>
              <a:rPr lang="pl-PL" sz="1800" b="1" dirty="0">
                <a:solidFill>
                  <a:srgbClr val="014AB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zrealizowanych planach długoterminowych. </a:t>
            </a:r>
          </a:p>
          <a:p>
            <a:pPr>
              <a:lnSpc>
                <a:spcPct val="150000"/>
              </a:lnSpc>
            </a:pPr>
            <a:r>
              <a:rPr lang="pl-PL" sz="1800" b="1" dirty="0">
                <a:solidFill>
                  <a:srgbClr val="014AB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Nie zapominamy</a:t>
            </a:r>
            <a:r>
              <a:rPr lang="pl-PL" b="1" dirty="0">
                <a:solidFill>
                  <a:srgbClr val="014AB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sz="1800" b="1" dirty="0">
                <a:solidFill>
                  <a:srgbClr val="014AB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 relacjach z najważniejszych działań jednostek podległych pod urząd. Opisujemy nasze przedsięwzięcia na rzecz bezpieczeństwa, profilaktyki zdrowotnej i wsparcia dla osób 60+ i potrzebujących. </a:t>
            </a:r>
          </a:p>
          <a:p>
            <a:pPr>
              <a:lnSpc>
                <a:spcPct val="150000"/>
              </a:lnSpc>
            </a:pPr>
            <a:r>
              <a:rPr lang="pl-PL" b="1" dirty="0">
                <a:solidFill>
                  <a:srgbClr val="014AB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Wszystkiemu, co robimy, przyświeca jeden, główny </a:t>
            </a:r>
            <a:br>
              <a:rPr lang="pl-PL" b="1" dirty="0">
                <a:solidFill>
                  <a:srgbClr val="014AB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pl-PL" b="1" dirty="0">
                <a:solidFill>
                  <a:srgbClr val="014AB9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cel – dobro naszych mieszkańców.</a:t>
            </a:r>
            <a:endParaRPr lang="pl-PL" b="1" dirty="0">
              <a:solidFill>
                <a:srgbClr val="014AB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2661E060-C331-0290-FBAF-9A1397E5A4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71320" y="582965"/>
            <a:ext cx="3606973" cy="5129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30501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364EDC8B-B2C5-D3EF-EF5D-401AFBCC9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59671EB-B4A5-F16F-131D-4D53582D4B40}"/>
              </a:ext>
            </a:extLst>
          </p:cNvPr>
          <p:cNvSpPr txBox="1"/>
          <p:nvPr/>
        </p:nvSpPr>
        <p:spPr>
          <a:xfrm>
            <a:off x="3995612" y="440162"/>
            <a:ext cx="763866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2128" b="1" i="0" u="none" strike="noStrike" kern="120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pl-PL" sz="2700" dirty="0">
                <a:solidFill>
                  <a:srgbClr val="014AB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ZADŁUŻENIE Z TYTUŁU KREDYTÓW, POŻYCZEK, OBLIGACJI W STOSUNKU DO DOCHODÓW 2022 - 2025</a:t>
            </a:r>
            <a:r>
              <a:rPr lang="pl-PL" sz="2700" dirty="0">
                <a:solidFill>
                  <a:srgbClr val="014A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2700" dirty="0">
                <a:solidFill>
                  <a:srgbClr val="014AB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(ZŁ)</a:t>
            </a:r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96E2ADF2-FD72-0E55-83CF-D1F2C62068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3703601"/>
              </p:ext>
            </p:extLst>
          </p:nvPr>
        </p:nvGraphicFramePr>
        <p:xfrm>
          <a:off x="1106424" y="1619794"/>
          <a:ext cx="10527857" cy="4880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rostokąt 5">
            <a:extLst>
              <a:ext uri="{FF2B5EF4-FFF2-40B4-BE49-F238E27FC236}">
                <a16:creationId xmlns:a16="http://schemas.microsoft.com/office/drawing/2014/main" id="{47585245-D339-36A3-3227-6218EABED8AF}"/>
              </a:ext>
            </a:extLst>
          </p:cNvPr>
          <p:cNvSpPr/>
          <p:nvPr/>
        </p:nvSpPr>
        <p:spPr>
          <a:xfrm>
            <a:off x="4941455" y="6500134"/>
            <a:ext cx="378690" cy="223939"/>
          </a:xfrm>
          <a:prstGeom prst="rect">
            <a:avLst/>
          </a:prstGeom>
          <a:solidFill>
            <a:srgbClr val="014AB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2E28435-BBBE-F671-8FDE-FA3B6554A084}"/>
              </a:ext>
            </a:extLst>
          </p:cNvPr>
          <p:cNvSpPr/>
          <p:nvPr/>
        </p:nvSpPr>
        <p:spPr>
          <a:xfrm>
            <a:off x="6749042" y="6500133"/>
            <a:ext cx="378690" cy="223939"/>
          </a:xfrm>
          <a:prstGeom prst="rect">
            <a:avLst/>
          </a:prstGeom>
          <a:solidFill>
            <a:srgbClr val="00AAF5"/>
          </a:solidFill>
          <a:ln>
            <a:solidFill>
              <a:srgbClr val="6699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D68A74D-92B0-4EF2-C079-A75A0A0E9F17}"/>
              </a:ext>
            </a:extLst>
          </p:cNvPr>
          <p:cNvSpPr txBox="1"/>
          <p:nvPr/>
        </p:nvSpPr>
        <p:spPr>
          <a:xfrm>
            <a:off x="5381552" y="6449457"/>
            <a:ext cx="1306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Zadłużenie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6415063-9E60-0E3D-71F6-36E164A6E7F8}"/>
              </a:ext>
            </a:extLst>
          </p:cNvPr>
          <p:cNvSpPr txBox="1"/>
          <p:nvPr/>
        </p:nvSpPr>
        <p:spPr>
          <a:xfrm>
            <a:off x="7260644" y="6449457"/>
            <a:ext cx="1306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Dochody</a:t>
            </a:r>
          </a:p>
        </p:txBody>
      </p:sp>
    </p:spTree>
    <p:extLst>
      <p:ext uri="{BB962C8B-B14F-4D97-AF65-F5344CB8AC3E}">
        <p14:creationId xmlns:p14="http://schemas.microsoft.com/office/powerpoint/2010/main" val="13709506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C86D7-3873-F46F-44B5-D35CBC148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59883767-B07C-B519-3AF7-28DDFA2F12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115B931A-B6F7-C3A3-855F-84C0135A10C3}"/>
              </a:ext>
            </a:extLst>
          </p:cNvPr>
          <p:cNvSpPr txBox="1"/>
          <p:nvPr/>
        </p:nvSpPr>
        <p:spPr>
          <a:xfrm>
            <a:off x="3520439" y="847261"/>
            <a:ext cx="83393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4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l-PL" sz="2800" dirty="0">
                <a:solidFill>
                  <a:srgbClr val="014AB9"/>
                </a:solidFill>
                <a:latin typeface="Arial Black" panose="020B0A04020102020204" pitchFamily="34" charset="0"/>
              </a:rPr>
              <a:t>WYDATKI INWESTYCYJNE 2016-2026 (ZŁ)</a:t>
            </a:r>
          </a:p>
        </p:txBody>
      </p:sp>
      <p:graphicFrame>
        <p:nvGraphicFramePr>
          <p:cNvPr id="4" name="Wykres 3">
            <a:extLst>
              <a:ext uri="{FF2B5EF4-FFF2-40B4-BE49-F238E27FC236}">
                <a16:creationId xmlns:a16="http://schemas.microsoft.com/office/drawing/2014/main" id="{BC5DD43A-5ADC-68CD-F096-7B9E8A0024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8002140"/>
              </p:ext>
            </p:extLst>
          </p:nvPr>
        </p:nvGraphicFramePr>
        <p:xfrm>
          <a:off x="1572815" y="1663333"/>
          <a:ext cx="10396729" cy="4720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929153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24447CB2-20C1-391F-2604-FCB79E7CE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9AFC62A-CF30-0563-C978-FD16B8E3A44C}"/>
              </a:ext>
            </a:extLst>
          </p:cNvPr>
          <p:cNvSpPr txBox="1"/>
          <p:nvPr/>
        </p:nvSpPr>
        <p:spPr>
          <a:xfrm>
            <a:off x="1299791" y="2446808"/>
            <a:ext cx="9592415" cy="1964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800" b="1" dirty="0">
                <a:solidFill>
                  <a:srgbClr val="014A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DZIĘKUJĘ ZA UWAGĘ</a:t>
            </a:r>
          </a:p>
          <a:p>
            <a:pPr algn="ctr">
              <a:lnSpc>
                <a:spcPct val="150000"/>
              </a:lnSpc>
            </a:pPr>
            <a:r>
              <a:rPr lang="pl-PL" sz="2800" b="1" dirty="0">
                <a:solidFill>
                  <a:srgbClr val="014A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JANUSZ BUDNY</a:t>
            </a:r>
          </a:p>
          <a:p>
            <a:pPr algn="ctr">
              <a:lnSpc>
                <a:spcPct val="150000"/>
              </a:lnSpc>
            </a:pPr>
            <a:r>
              <a:rPr lang="pl-PL" sz="2800" b="1" dirty="0">
                <a:solidFill>
                  <a:srgbClr val="014A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WÓJT GMINY WIĄZOWNA</a:t>
            </a:r>
            <a:endParaRPr lang="pl-PL" sz="2800" b="1" dirty="0">
              <a:solidFill>
                <a:srgbClr val="014AB9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4779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47C8D32D-3115-265A-D69D-3D0A171B0F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9AFC62A-CF30-0563-C978-FD16B8E3A44C}"/>
              </a:ext>
            </a:extLst>
          </p:cNvPr>
          <p:cNvSpPr txBox="1"/>
          <p:nvPr/>
        </p:nvSpPr>
        <p:spPr>
          <a:xfrm>
            <a:off x="1299792" y="1997839"/>
            <a:ext cx="959241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rgbClr val="014A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SPRAWOZDANIE</a:t>
            </a:r>
            <a:r>
              <a:rPr lang="pl-PL" sz="3600" b="1" dirty="0">
                <a:solidFill>
                  <a:srgbClr val="014AB9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 FINANSOWE </a:t>
            </a:r>
          </a:p>
          <a:p>
            <a:pPr algn="ctr"/>
            <a:r>
              <a:rPr lang="pl-PL" sz="3600" b="1" dirty="0">
                <a:solidFill>
                  <a:srgbClr val="014AB9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ORAZ INFORMACJA</a:t>
            </a:r>
            <a:endParaRPr lang="pl-PL" sz="3600" b="1" dirty="0">
              <a:solidFill>
                <a:srgbClr val="014AB9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sz="3600" b="1" dirty="0">
                <a:solidFill>
                  <a:srgbClr val="014AB9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O STANIE MIENIA </a:t>
            </a:r>
          </a:p>
          <a:p>
            <a:pPr algn="ctr"/>
            <a:r>
              <a:rPr lang="pl-PL" sz="3600" b="1" dirty="0">
                <a:solidFill>
                  <a:srgbClr val="014AB9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GMINY WIĄZOWNA</a:t>
            </a:r>
            <a:endParaRPr lang="pl-PL" sz="3600" b="1" dirty="0">
              <a:solidFill>
                <a:srgbClr val="014AB9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/>
            <a:r>
              <a:rPr lang="pl-PL" sz="3600" b="1" dirty="0">
                <a:solidFill>
                  <a:srgbClr val="014AB9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ZA 2025 ROK.</a:t>
            </a:r>
          </a:p>
        </p:txBody>
      </p:sp>
    </p:spTree>
    <p:extLst>
      <p:ext uri="{BB962C8B-B14F-4D97-AF65-F5344CB8AC3E}">
        <p14:creationId xmlns:p14="http://schemas.microsoft.com/office/powerpoint/2010/main" val="9594110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1321665" y="330160"/>
            <a:ext cx="103967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2128" b="0" i="0" u="none" strike="noStrike" kern="1200" cap="none" spc="50" normalizeH="0" baseline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  <a:ea typeface="+mj-ea"/>
                <a:cs typeface="+mj-cs"/>
              </a:defRPr>
            </a:pPr>
            <a:r>
              <a:rPr lang="pl-PL" sz="2800" dirty="0">
                <a:solidFill>
                  <a:srgbClr val="014AB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SPRAWOZDANIE FINANSOWE ZA 2025 ROK</a:t>
            </a:r>
            <a:endParaRPr lang="pl-PL" sz="2800" b="1" dirty="0">
              <a:solidFill>
                <a:srgbClr val="014AB9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4360DCBD-0C8E-568B-31B4-FD1F90C20B1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3777122"/>
              </p:ext>
            </p:extLst>
          </p:nvPr>
        </p:nvGraphicFramePr>
        <p:xfrm>
          <a:off x="653374" y="918662"/>
          <a:ext cx="10885251" cy="56091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99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30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1128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Bilans jednostki budżetowej i samorządowego zakładu budżetowego</a:t>
                      </a:r>
                    </a:p>
                    <a:p>
                      <a:pPr algn="ctr" fontAlgn="b"/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sporządzony na dzień 31.12.2025 r. - łączny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b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32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Aktywa</a:t>
                      </a:r>
                      <a:endParaRPr lang="pl-PL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na </a:t>
                      </a:r>
                    </a:p>
                    <a:p>
                      <a:pPr algn="ctr" fontAlgn="b"/>
                      <a:r>
                        <a:rPr lang="pl-PL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koniec roku (zł)</a:t>
                      </a:r>
                      <a:endParaRPr lang="pl-PL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PASYWA</a:t>
                      </a:r>
                      <a:endParaRPr lang="pl-PL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 na </a:t>
                      </a:r>
                    </a:p>
                    <a:p>
                      <a:pPr algn="ctr" fontAlgn="b"/>
                      <a:r>
                        <a:rPr lang="pl-PL" sz="1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Koniec roku (zł)</a:t>
                      </a:r>
                      <a:endParaRPr lang="pl-PL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1071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Aktywa trwałe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372 885 482,87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 Fundusz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322 422 640,29</a:t>
                      </a: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62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A.I Wartości niematerialne i prawne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772 202,99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A.I Fundusz jednostki 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286 759 264,78</a:t>
                      </a: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095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A.II Rzeczowe aktywa trwałe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318 296 727,51</a:t>
                      </a: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A.II Wynik finansowy netto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35 663 375,51</a:t>
                      </a: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494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A.III Należności długoterminowe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4 962 552,37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A.II.1 Zysk netto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108 479 515,71</a:t>
                      </a: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50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A.IV Długoterminowe aktywa finansowe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48 854 000,00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A.II.2 Strata netto</a:t>
                      </a:r>
                      <a:endParaRPr lang="pl-PL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-72 816 140,20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52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Aktywa obrotowe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16 115 850,61</a:t>
                      </a: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 Fundusze placówek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303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B.I Zapasy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249 028,61</a:t>
                      </a: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 Państwowe fundusze celowe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50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B.II Należności krótkoterminowe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14 245 891,80</a:t>
                      </a: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 Zobowiązania i rezerwy na zobowiązania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66 578 693,19</a:t>
                      </a: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500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B.III Krótkoterminowe aktywa finansowe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1 070 619,69</a:t>
                      </a: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D.I. Zobowiązania długoterminowe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42 079 022,38</a:t>
                      </a: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494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B.IV Rozliczenia międzyokresowe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550 310,51</a:t>
                      </a: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D.II.</a:t>
                      </a:r>
                      <a:r>
                        <a:rPr lang="pl-PL" sz="1600" b="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Zobowiązania krótkoterminowe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17 751 284,52</a:t>
                      </a:r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0919">
                <a:tc rowSpan="2">
                  <a:txBody>
                    <a:bodyPr/>
                    <a:lstStyle/>
                    <a:p>
                      <a:pPr algn="ctr" fontAlgn="b"/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b"/>
                      <a:endParaRPr lang="pl-PL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D.III.</a:t>
                      </a:r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Rezerwy na zobowiązania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0,00</a:t>
                      </a: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8003821"/>
                  </a:ext>
                </a:extLst>
              </a:tr>
              <a:tr h="316953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D.IV.</a:t>
                      </a:r>
                      <a:r>
                        <a:rPr lang="pl-PL" sz="16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Rozliczenia międzyokresowe</a:t>
                      </a:r>
                      <a:endParaRPr lang="pl-PL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6 748 386,29</a:t>
                      </a: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626365"/>
                  </a:ext>
                </a:extLst>
              </a:tr>
              <a:tr h="30608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 aktywów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389 001 333,48</a:t>
                      </a: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Suma pasywów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l-PL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389 001 333,48</a:t>
                      </a:r>
                      <a:endParaRPr lang="pl-PL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523" marR="6523" marT="6523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607272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357C8B07-A021-FB45-A4E2-A7017B8E72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5916168" y="560283"/>
            <a:ext cx="57439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2128" b="0" i="0" u="none" strike="noStrike" kern="1200" cap="none" spc="50" normalizeH="0" baseline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  <a:ea typeface="+mj-ea"/>
                <a:cs typeface="+mj-cs"/>
              </a:defRPr>
            </a:pPr>
            <a:r>
              <a:rPr lang="pl-PL" sz="2800" dirty="0">
                <a:solidFill>
                  <a:srgbClr val="014AB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MIENIE KOMUNALNE </a:t>
            </a:r>
            <a:endParaRPr lang="pl-PL" sz="2800" b="1" dirty="0">
              <a:solidFill>
                <a:srgbClr val="014AB9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0">
              <a:defRPr sz="2128" b="0" i="0" u="none" strike="noStrike" kern="1200" cap="none" spc="50" normalizeH="0" baseline="0">
                <a:solidFill>
                  <a:prstClr val="black">
                    <a:lumMod val="65000"/>
                    <a:lumOff val="35000"/>
                  </a:prstClr>
                </a:solidFill>
                <a:latin typeface="+mj-lt"/>
                <a:ea typeface="+mj-ea"/>
                <a:cs typeface="+mj-cs"/>
              </a:defRPr>
            </a:pPr>
            <a:r>
              <a:rPr lang="pl-PL" sz="2800" dirty="0">
                <a:solidFill>
                  <a:srgbClr val="014AB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STAN NA 31.12.2025 ROK </a:t>
            </a:r>
            <a:endParaRPr lang="pl-PL" sz="2800" b="1" dirty="0">
              <a:solidFill>
                <a:srgbClr val="014AB9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5E1EDCEC-2969-CE82-92FB-34614B6D2E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4414379"/>
              </p:ext>
            </p:extLst>
          </p:nvPr>
        </p:nvGraphicFramePr>
        <p:xfrm>
          <a:off x="678180" y="1589376"/>
          <a:ext cx="10981944" cy="44727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65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58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1778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Wyszczególnienie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Rok 2024</a:t>
                      </a:r>
                      <a:endParaRPr lang="pl-PL" sz="1800" b="1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Rok 2025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14A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47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Własność Gminy Wiązowna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266,83 ha</a:t>
                      </a:r>
                      <a:r>
                        <a:rPr lang="pl-PL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wartość 57 290 138,50 zł</a:t>
                      </a:r>
                      <a:endParaRPr lang="pl-PL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284,00 ha</a:t>
                      </a:r>
                      <a:r>
                        <a:rPr lang="pl-PL" sz="18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wartość 57 148 263,40 zł</a:t>
                      </a:r>
                      <a:endParaRPr lang="pl-PL" sz="18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746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Samoistne posiadanie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90,97 ha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76,05 ha</a:t>
                      </a:r>
                    </a:p>
                    <a:p>
                      <a:pPr algn="ctr" fontAlgn="b"/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855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Wieczyste użytkowanie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0,72 </a:t>
                      </a: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0,72 ha</a:t>
                      </a:r>
                    </a:p>
                    <a:p>
                      <a:pPr algn="ctr" fontAlgn="b"/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55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 dyspozycji gminy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357,80 ha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360,04 ha</a:t>
                      </a:r>
                    </a:p>
                    <a:p>
                      <a:pPr algn="ctr" fontAlgn="b"/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7731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Zasób gminny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266,29 ha</a:t>
                      </a: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283,27 ha</a:t>
                      </a:r>
                    </a:p>
                    <a:p>
                      <a:pPr algn="ctr" fontAlgn="b"/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3831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Dochody z mienia komunalnego Gminy Wiązowna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1 214 849,23 zł</a:t>
                      </a:r>
                      <a:r>
                        <a:rPr lang="pl-PL" sz="18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l-PL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4 422 919,31</a:t>
                      </a:r>
                      <a:r>
                        <a:rPr lang="pl-PL" sz="18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zł</a:t>
                      </a:r>
                      <a:endParaRPr lang="pl-PL" sz="18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14AB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F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69708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15422644-C190-C720-BEA7-83D6820C44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99AFC62A-CF30-0563-C978-FD16B8E3A44C}"/>
              </a:ext>
            </a:extLst>
          </p:cNvPr>
          <p:cNvSpPr txBox="1"/>
          <p:nvPr/>
        </p:nvSpPr>
        <p:spPr>
          <a:xfrm>
            <a:off x="1299791" y="2123642"/>
            <a:ext cx="9592415" cy="2610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2800" b="1" dirty="0">
                <a:solidFill>
                  <a:srgbClr val="014A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DZIĘKUJĘ ZA UWAGĘ</a:t>
            </a:r>
          </a:p>
          <a:p>
            <a:pPr algn="ctr">
              <a:lnSpc>
                <a:spcPct val="150000"/>
              </a:lnSpc>
            </a:pPr>
            <a:r>
              <a:rPr lang="pl-PL" sz="2800" b="1" dirty="0">
                <a:solidFill>
                  <a:srgbClr val="014A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ANETA LELEŃ</a:t>
            </a:r>
          </a:p>
          <a:p>
            <a:pPr algn="ctr">
              <a:lnSpc>
                <a:spcPct val="150000"/>
              </a:lnSpc>
            </a:pPr>
            <a:r>
              <a:rPr lang="pl-PL" sz="2800" b="1" dirty="0">
                <a:solidFill>
                  <a:srgbClr val="014A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ZASTĘPCA SKARBNIKA </a:t>
            </a:r>
          </a:p>
          <a:p>
            <a:pPr algn="ctr">
              <a:lnSpc>
                <a:spcPct val="150000"/>
              </a:lnSpc>
            </a:pPr>
            <a:r>
              <a:rPr lang="pl-PL" sz="2800" b="1" dirty="0">
                <a:solidFill>
                  <a:srgbClr val="014AB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GMINY WIĄZOWNA</a:t>
            </a:r>
            <a:endParaRPr lang="pl-PL" sz="2800" b="1" dirty="0">
              <a:solidFill>
                <a:srgbClr val="014AB9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ea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220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con&#10;&#10;Description automatically generated">
            <a:extLst>
              <a:ext uri="{FF2B5EF4-FFF2-40B4-BE49-F238E27FC236}">
                <a16:creationId xmlns:a16="http://schemas.microsoft.com/office/drawing/2014/main" id="{BE7BA27B-A60B-6C0B-C0A8-9A82666BC1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350E344-D522-CFD9-2300-13E1E0232F16}"/>
              </a:ext>
            </a:extLst>
          </p:cNvPr>
          <p:cNvSpPr txBox="1"/>
          <p:nvPr/>
        </p:nvSpPr>
        <p:spPr>
          <a:xfrm>
            <a:off x="161544" y="870524"/>
            <a:ext cx="11868912" cy="4339650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txBody>
          <a:bodyPr wrap="square">
            <a:spAutoFit/>
          </a:bodyPr>
          <a:lstStyle/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Realizacja uchwał Rady Gminy Wiązowna w 2025 r.; 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Realizacja stanowisk Rady Gminy Wiązowna w 2025 r.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Skargi, wnioski i petycje w 2025 r.; 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Realizacja zarządzeń Wójta Gminy Wiązowna w 2025 r.; 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Gminny Program Profilaktyki i Rozwiązywania Problemów Alkoholowych oraz Przeciwdziałania Narkomanii w Gminie Wiązowna na lata 2026 – 2028; 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Program opieki nad zwierzętami bezdomnymi oraz zapobiegania bezdomności zwierząt na terenie Gminy Wiązowna w 2025 roku;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Program Ochrony Środowiska dla Gminy Wiązowna na lata 2022 – 2025 z perspektywą do 2029 roku; 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Wieloletni Program Gospodarowania Mieszkaniowym Zasobem Gminy Wiązowna na lata 2022 – 2026; 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Program współpracy Gminy Wiązowna z organizacjami pozarządowymi oraz podmiotami prowadzącymi działalność pożytku publicznego na 2025 rok; 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Wieloletni programu współpracy Gminy Wiązowna z organizacjami pozarządowymi oraz podmiotami prowadzącymi działalność pożytku publicznego na lata 2023 – 2027;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Program ograniczenia niskiej emisji dla Gminy Wiązowna na lata 2018 – 2025;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Gminny Program Wspierania Rodziny na lata 2022 – 2025; 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Program usuwania azbestu oraz wyborów zawierających azbest na terenie Gminy Wiązowna na lata 2008 – 2032; 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Gminny program dla rodzin wielodzietnych (Karta Dużej Rodziny); 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Program Rewitalizacji Gminy Wiązowna na lata 2016 – 2026; 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Strategia Rozwiązywania Problemów Społecznych Gminy Wiązowna na lata 2021 – 2026; 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Strategia Polityki Senioralnej Gminy Wiązowna na lata 2018 – 2025; 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Strategia Ochrony i Promocji Zdrowia Gminy Wiązowna na lata 2018 – 2025 ;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Strategia Rozwoju Gminy Wiązowna na lata 2020 – 2027; 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Wieloletni program osłonowy „Posiłek w szkole i w domu” Gminy Wiązowna na lata 2024 – 2028;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Program polityki zdrowotnej w zakresie rehabilitacji leczniczej mieszkańców gminy Wiązowna na lata 2025 – 2029;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Gminny Program Przeciwdziałania Przemocy Domowej i Ochrony Osób Doznających Przemocy Domowej dla Gminy Wiązowna na lata 2025 – 2029;</a:t>
            </a:r>
          </a:p>
          <a:p>
            <a:pPr marL="228600" lvl="0" indent="-228600">
              <a:buFont typeface="+mj-lt"/>
              <a:buAutoNum type="arabicParenR"/>
            </a:pPr>
            <a:r>
              <a:rPr lang="pl-PL" sz="1200" dirty="0">
                <a:latin typeface="Arial" panose="020B0604020202020204" pitchFamily="34" charset="0"/>
                <a:cs typeface="Arial" panose="020B0604020202020204" pitchFamily="34" charset="0"/>
              </a:rPr>
              <a:t> Sprawozdanie z wykonania budżetu Gminy Wiązowna za 2025 rok.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D4345CD-459A-AC02-344B-61CEA84D2FBD}"/>
              </a:ext>
            </a:extLst>
          </p:cNvPr>
          <p:cNvSpPr txBox="1"/>
          <p:nvPr/>
        </p:nvSpPr>
        <p:spPr>
          <a:xfrm>
            <a:off x="161544" y="487570"/>
            <a:ext cx="9393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14AB9"/>
                </a:solidFill>
                <a:latin typeface="Arial Black" panose="020B0A04020102020204" pitchFamily="34" charset="0"/>
              </a:rPr>
              <a:t>ZAŁĄCZNIKI DO „RAPORTU O STANIE GMINY WIAZOWNA ZA 2025 ROK”</a:t>
            </a:r>
            <a:endParaRPr lang="pl-PL" sz="1800" dirty="0">
              <a:solidFill>
                <a:srgbClr val="014AB9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5855810-C0F8-B8AC-EE15-1E0C8BB10A97}"/>
              </a:ext>
            </a:extLst>
          </p:cNvPr>
          <p:cNvSpPr txBox="1"/>
          <p:nvPr/>
        </p:nvSpPr>
        <p:spPr>
          <a:xfrm>
            <a:off x="329184" y="5223796"/>
            <a:ext cx="115336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 oparciu o powyższe dokumenty – sprawozdania z wykonania programów, strategii i planów zawierające wskaźniki i efekty ich realizacji – powstał „Raport o stanie Gminy Wiazowna za 2025 rok”. </a:t>
            </a:r>
          </a:p>
        </p:txBody>
      </p:sp>
    </p:spTree>
    <p:extLst>
      <p:ext uri="{BB962C8B-B14F-4D97-AF65-F5344CB8AC3E}">
        <p14:creationId xmlns:p14="http://schemas.microsoft.com/office/powerpoint/2010/main" val="263920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61BF8-4602-18EF-49D9-B5BFB5B40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con&#10;&#10;Description automatically generated">
            <a:extLst>
              <a:ext uri="{FF2B5EF4-FFF2-40B4-BE49-F238E27FC236}">
                <a16:creationId xmlns:a16="http://schemas.microsoft.com/office/drawing/2014/main" id="{A71AC78F-56EC-C1E7-0D24-C978C90E90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41D07B9-61C7-2E25-86B3-6898E5EF4742}"/>
              </a:ext>
            </a:extLst>
          </p:cNvPr>
          <p:cNvSpPr txBox="1"/>
          <p:nvPr/>
        </p:nvSpPr>
        <p:spPr>
          <a:xfrm>
            <a:off x="622808" y="1292256"/>
            <a:ext cx="961034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14AB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Wszystkie uchwały, zarządzenia, programy i strategie, które są integralną częścią „Raportu o stanie Gminy Wiązowna za 2025 rok”, zostały zrealizowane lub są w trakcie realizacji, a zakładane wskaźniki osiągnięte. </a:t>
            </a:r>
          </a:p>
          <a:p>
            <a:endParaRPr lang="pl-PL" sz="2000" dirty="0">
              <a:solidFill>
                <a:srgbClr val="014AB9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14AB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Na ten sukces pracowaliśmy wszyscy – radni, sołtysi, dyrektorzy </a:t>
            </a:r>
            <a:br>
              <a:rPr lang="pl-PL" sz="2000" dirty="0">
                <a:solidFill>
                  <a:srgbClr val="014AB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pl-PL" sz="2000" dirty="0">
                <a:solidFill>
                  <a:srgbClr val="014AB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 pracownicy jednostek organizacyjnych gminy oraz instytucje kultury.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4423415-71F0-6657-D5BF-317EA5349044}"/>
              </a:ext>
            </a:extLst>
          </p:cNvPr>
          <p:cNvSpPr txBox="1"/>
          <p:nvPr/>
        </p:nvSpPr>
        <p:spPr>
          <a:xfrm>
            <a:off x="622808" y="4091632"/>
            <a:ext cx="96103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pl-PL" sz="2000" dirty="0">
                <a:solidFill>
                  <a:srgbClr val="014AB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Efekty tych działań są podstawą do udzielenia wotum zaufania dla Wójta Gminy Wiązowna i są oceną całokształtu działań organu w zakresie ich wykonania.</a:t>
            </a:r>
          </a:p>
        </p:txBody>
      </p:sp>
    </p:spTree>
    <p:extLst>
      <p:ext uri="{BB962C8B-B14F-4D97-AF65-F5344CB8AC3E}">
        <p14:creationId xmlns:p14="http://schemas.microsoft.com/office/powerpoint/2010/main" val="53231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A678FB-6A66-57BC-DD29-EEDFA197F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Icon&#10;&#10;Description automatically generated">
            <a:extLst>
              <a:ext uri="{FF2B5EF4-FFF2-40B4-BE49-F238E27FC236}">
                <a16:creationId xmlns:a16="http://schemas.microsoft.com/office/drawing/2014/main" id="{053F261B-70C3-EA77-FA1D-424FB245B8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53C45A55-46B6-1C8D-2761-702C9C0A1022}"/>
              </a:ext>
            </a:extLst>
          </p:cNvPr>
          <p:cNvSpPr txBox="1"/>
          <p:nvPr/>
        </p:nvSpPr>
        <p:spPr>
          <a:xfrm>
            <a:off x="445008" y="1933709"/>
            <a:ext cx="11301984" cy="2677656"/>
          </a:xfrm>
          <a:prstGeom prst="rect">
            <a:avLst/>
          </a:prstGeom>
          <a:noFill/>
          <a:effectLst>
            <a:outerShdw blurRad="50800" dist="38100" dir="2700000" algn="tl" rotWithShape="0">
              <a:schemeClr val="accent1">
                <a:alpha val="40000"/>
              </a:scheme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pl-PL" sz="4800" dirty="0">
                <a:ln w="0"/>
                <a:solidFill>
                  <a:srgbClr val="014AB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NAJWAŻNIEJSZE </a:t>
            </a:r>
          </a:p>
          <a:p>
            <a:pPr algn="ctr">
              <a:lnSpc>
                <a:spcPct val="150000"/>
              </a:lnSpc>
            </a:pPr>
            <a:r>
              <a:rPr lang="pl-PL" sz="4800" dirty="0">
                <a:ln w="0"/>
                <a:solidFill>
                  <a:srgbClr val="014AB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PROJEKTY</a:t>
            </a:r>
          </a:p>
          <a:p>
            <a:pPr algn="ctr"/>
            <a:r>
              <a:rPr lang="pl-PL" sz="4800" dirty="0">
                <a:ln w="0"/>
                <a:solidFill>
                  <a:srgbClr val="014AB9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Black" panose="020B0A04020102020204" pitchFamily="34" charset="0"/>
                <a:ea typeface="+mn-lt"/>
                <a:cs typeface="Arial" panose="020B0604020202020204" pitchFamily="34" charset="0"/>
              </a:rPr>
              <a:t> 2025 ROKU</a:t>
            </a:r>
            <a:endParaRPr lang="pl-PL" sz="4800" b="1" dirty="0">
              <a:ln w="0"/>
              <a:solidFill>
                <a:srgbClr val="014AB9"/>
              </a:solidFill>
              <a:effectLst>
                <a:reflection blurRad="6350" stA="53000" endA="300" endPos="35500" dir="5400000" sy="-90000" algn="bl" rotWithShape="0"/>
              </a:effectLst>
              <a:latin typeface="Arial Black" panose="020B0A04020102020204" pitchFamily="34" charset="0"/>
              <a:ea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523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E5C14A89-1BD5-E8FB-46D6-88FF90E80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290109E-10F2-6188-E3F9-90A0D094306A}"/>
              </a:ext>
            </a:extLst>
          </p:cNvPr>
          <p:cNvSpPr txBox="1"/>
          <p:nvPr/>
        </p:nvSpPr>
        <p:spPr>
          <a:xfrm>
            <a:off x="230886" y="547721"/>
            <a:ext cx="6512813" cy="53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JEST NAS CORAZ WIĘCEJ</a:t>
            </a:r>
            <a:endParaRPr lang="pl-PL" sz="2800" dirty="0">
              <a:solidFill>
                <a:srgbClr val="014AB9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F84282D-E2ED-C248-4B35-DDCD8A8F5BC2}"/>
              </a:ext>
            </a:extLst>
          </p:cNvPr>
          <p:cNvSpPr txBox="1"/>
          <p:nvPr/>
        </p:nvSpPr>
        <p:spPr>
          <a:xfrm>
            <a:off x="130302" y="1283262"/>
            <a:ext cx="9305025" cy="50270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 2015 r. liczba mieszkańców wynosiła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11 553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 W ciągu 10 lat wzrosła do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14 485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, a zgodnie z danymi Głównego Urzędu Statystycznego do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16 432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(31.06.2025 r.).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 2025 r. liczba wszystkich zameldowań wyniosła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1243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, liczba </a:t>
            </a:r>
            <a:r>
              <a:rPr lang="pl-PL" b="1" dirty="0" err="1">
                <a:latin typeface="Arial" panose="020B0604020202020204" pitchFamily="34" charset="0"/>
                <a:cs typeface="Arial" panose="020B0604020202020204" pitchFamily="34" charset="0"/>
              </a:rPr>
              <a:t>wymeldowań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, liczba noworodków to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, a liczba zgonów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96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Największy wzrost liczby mieszkańców wystąpił w: Wiązownie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(+97)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Góraszce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(+88)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, Zakręcie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(+44)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, Stefanówce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(+30)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, Duchnowie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(+19)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 W kilku miejscowościach liczba ta nieznacznie zmalała – w Radiówku 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pięć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osób, </a:t>
            </a:r>
            <a:b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 Gliniance i </a:t>
            </a:r>
            <a:r>
              <a:rPr lang="pl-PL" b="1" dirty="0" err="1">
                <a:latin typeface="Arial" panose="020B0604020202020204" pitchFamily="34" charset="0"/>
                <a:cs typeface="Arial" panose="020B0604020202020204" pitchFamily="34" charset="0"/>
              </a:rPr>
              <a:t>Emowie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trzy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osoby, w </a:t>
            </a:r>
            <a:r>
              <a:rPr lang="pl-PL" b="1" dirty="0" err="1">
                <a:latin typeface="Arial" panose="020B0604020202020204" pitchFamily="34" charset="0"/>
                <a:cs typeface="Arial" panose="020B0604020202020204" pitchFamily="34" charset="0"/>
              </a:rPr>
              <a:t>Kruszówcu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dwie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osoby, a w Porębach </a:t>
            </a:r>
            <a:b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i Rudce 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jedną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Złożono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1 672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wniosków o wydanie dowodu osobistego, liczba sporządzonych aktów stanu cywilnego to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313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, a odpisów –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1 844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. Do USC wpłynęły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483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wnioski </a:t>
            </a:r>
            <a:b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o nadanie numeru PESEL oraz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210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o jego zastrzeżenie.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C1BF2B66-415B-FDF8-989D-46A7EE2398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71" t="576" r="25367" b="-1727"/>
          <a:stretch>
            <a:fillRect/>
          </a:stretch>
        </p:blipFill>
        <p:spPr>
          <a:xfrm>
            <a:off x="9435327" y="1636776"/>
            <a:ext cx="2520055" cy="40690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30160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8F73E-D671-3832-F44F-5D90E77E1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43E7121E-EBFF-5A65-B6E8-A7BBE8B2C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88" y="-14281"/>
            <a:ext cx="12217387" cy="6872281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F734EBDC-8763-16CC-EF01-74E84717CEC0}"/>
              </a:ext>
            </a:extLst>
          </p:cNvPr>
          <p:cNvSpPr txBox="1"/>
          <p:nvPr/>
        </p:nvSpPr>
        <p:spPr>
          <a:xfrm>
            <a:off x="75438" y="507880"/>
            <a:ext cx="10202418" cy="53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LAWINA DOKUMENTÓW OD MIESZKAŃCÓW</a:t>
            </a:r>
            <a:endParaRPr lang="pl-PL" sz="2800" dirty="0">
              <a:solidFill>
                <a:srgbClr val="014AB9"/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9B5A91F-179C-623C-99C2-65B74D3539EC}"/>
              </a:ext>
            </a:extLst>
          </p:cNvPr>
          <p:cNvSpPr txBox="1"/>
          <p:nvPr/>
        </p:nvSpPr>
        <p:spPr>
          <a:xfrm>
            <a:off x="148589" y="1959070"/>
            <a:ext cx="8565642" cy="461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 2025 r. do urzędu (drogą elektroniczną i tradycyjnie w papierze) wpłynęło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29 634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dokumentów (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26 247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 2024 r.), a  wysłaliśmy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25 000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pism (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22 500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 2024 r.). Wzrost liczby dokumentów przychodzących w porównaniu do 2024 r. wynosi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3 387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pism.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Zespół zajmujący się pasem drogowym obsłużył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1243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kluczowe sprawy. </a:t>
            </a:r>
            <a:b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 ramach przeciwdziałania niszczeniu dróg przeprowadził aż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738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postępowań. Rozpatrzyliśmy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spraw dotyczących czasowej i stałej organizacji ruchu oraz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sprawy z zakresu współdziałania w obszarze bezpieczeństwa ruchu drogowego. Wydał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sześć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opinii w sprawie przebiegu dróg oraz przygotował </a:t>
            </a:r>
            <a:r>
              <a:rPr lang="pl-PL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trzy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 wnioski o zaliczenie dróg do określonych kategorii.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00F2FD3-9596-4C60-3122-BE98450F4793}"/>
              </a:ext>
            </a:extLst>
          </p:cNvPr>
          <p:cNvSpPr txBox="1"/>
          <p:nvPr/>
        </p:nvSpPr>
        <p:spPr>
          <a:xfrm>
            <a:off x="75438" y="1007344"/>
            <a:ext cx="9452610" cy="8785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Systematyczny wzrost liczby mieszkańców przekłada się na liczbę pism, które wpływają do urzędu, jak również spraw, którymi zajmują się nasi pracownicy. </a:t>
            </a:r>
            <a:endParaRPr lang="pl-PL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376CDDE-D86E-FA66-F8C8-B4998FC606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6" r="44279"/>
          <a:stretch>
            <a:fillRect/>
          </a:stretch>
        </p:blipFill>
        <p:spPr bwMode="auto">
          <a:xfrm>
            <a:off x="8885681" y="2030053"/>
            <a:ext cx="3134868" cy="39095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071423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D15BD-8FA8-3C44-B97D-182BCBB35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9F1E2691-3FF2-310B-B811-8DC3F31AFC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748153A5-67C2-E249-26E1-469920470089}"/>
              </a:ext>
            </a:extLst>
          </p:cNvPr>
          <p:cNvSpPr txBox="1"/>
          <p:nvPr/>
        </p:nvSpPr>
        <p:spPr>
          <a:xfrm>
            <a:off x="90750" y="518388"/>
            <a:ext cx="10143746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>
                <a:solidFill>
                  <a:srgbClr val="014AB9"/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REWOLUCJA W PLANOWANIU PRZESTRZENNYM</a:t>
            </a: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A1031013-AF15-7D71-EDAC-AD497EB47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348" y="2741343"/>
            <a:ext cx="5618537" cy="39727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CF3ECA4-30D1-90D4-EA65-BC015C3E841C}"/>
              </a:ext>
            </a:extLst>
          </p:cNvPr>
          <p:cNvSpPr txBox="1"/>
          <p:nvPr/>
        </p:nvSpPr>
        <p:spPr>
          <a:xfrm>
            <a:off x="162115" y="970930"/>
            <a:ext cx="9585390" cy="2118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pl-PL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początku 2025 r. powierzchnia gminy pokryta planami wynosiła prawie </a:t>
            </a:r>
            <a:r>
              <a:rPr lang="pl-PL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1602 ha</a:t>
            </a:r>
            <a:r>
              <a:rPr lang="pl-PL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(</a:t>
            </a:r>
            <a:r>
              <a:rPr lang="pl-PL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15,7% </a:t>
            </a:r>
            <a:r>
              <a:rPr lang="pl-PL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powierzchni gminy). Na koniec roku wynosiła już blisko </a:t>
            </a:r>
            <a:r>
              <a:rPr lang="pl-PL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1752 ha</a:t>
            </a:r>
            <a:r>
              <a:rPr lang="pl-PL" b="1" kern="1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l-PL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pl-PL" sz="1800" b="1" kern="1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17,2%</a:t>
            </a:r>
            <a:r>
              <a:rPr lang="pl-PL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pl-PL" b="1" kern="1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2025 r. uchwalono plany: „Malcanów Jeździecka Letnia – Bis”, „Stefanówka – Pliszki”, „Duchnów Południowy”, „Wola Ducka Wiosenna – Wczasowa” i „Majdan Północny część A obszar I”.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3958CAD9-7680-9092-3C02-0A7C40C540B4}"/>
              </a:ext>
            </a:extLst>
          </p:cNvPr>
          <p:cNvSpPr txBox="1"/>
          <p:nvPr/>
        </p:nvSpPr>
        <p:spPr>
          <a:xfrm>
            <a:off x="90750" y="3089459"/>
            <a:ext cx="6158484" cy="3365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Duże zaawansowanie w pracach na koniec 2025 r. osiągnęły również plany: </a:t>
            </a:r>
            <a:r>
              <a:rPr lang="pl-PL" sz="1800" b="1" kern="1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„Duchnów Wschodni”</a:t>
            </a:r>
            <a:r>
              <a:rPr lang="pl-PL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l-PL" sz="1800" b="1" kern="1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„Kąck, Pęclin </a:t>
            </a:r>
            <a:r>
              <a:rPr lang="pl-PL" sz="1800" b="1" kern="100" dirty="0" err="1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Sosnowa-Wierzbowa</a:t>
            </a:r>
            <a:r>
              <a:rPr lang="pl-PL" sz="1800" b="1" kern="1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</a:t>
            </a:r>
            <a:r>
              <a:rPr lang="pl-PL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l-PL" sz="1800" b="1" kern="1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„Wola Karczewska – Doliny Świdra, Glinianka – Szkolna”</a:t>
            </a:r>
            <a:r>
              <a:rPr lang="pl-PL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pl-PL" sz="1800" b="1" kern="1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„Kąck, Malownicza Łąkowa”</a:t>
            </a:r>
            <a:r>
              <a:rPr lang="pl-PL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„Izabela, Michałówek – Północ” i </a:t>
            </a:r>
            <a:r>
              <a:rPr lang="pl-PL" sz="1800" b="1" kern="100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„Poręby – nowe obszary zabudowy”</a:t>
            </a:r>
            <a:r>
              <a:rPr lang="pl-PL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Przystąpiliśmy do opracowania planu „Wola Ducka </a:t>
            </a:r>
            <a:r>
              <a:rPr lang="pl-PL" b="1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lang="pl-PL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tereny leśne”.</a:t>
            </a:r>
          </a:p>
        </p:txBody>
      </p:sp>
    </p:spTree>
    <p:extLst>
      <p:ext uri="{BB962C8B-B14F-4D97-AF65-F5344CB8AC3E}">
        <p14:creationId xmlns:p14="http://schemas.microsoft.com/office/powerpoint/2010/main" val="280960769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4057</TotalTime>
  <Words>4175</Words>
  <Application>Microsoft Office PowerPoint</Application>
  <PresentationFormat>Panoramiczny</PresentationFormat>
  <Paragraphs>572</Paragraphs>
  <Slides>36</Slides>
  <Notes>16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2" baseType="lpstr">
      <vt:lpstr>Arial</vt:lpstr>
      <vt:lpstr>Arial Black</vt:lpstr>
      <vt:lpstr>Calibri</vt:lpstr>
      <vt:lpstr>Calibri Light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Izabela Trzaska</dc:creator>
  <cp:lastModifiedBy>Izabela Trzaska</cp:lastModifiedBy>
  <cp:revision>99</cp:revision>
  <dcterms:created xsi:type="dcterms:W3CDTF">2024-06-17T10:11:42Z</dcterms:created>
  <dcterms:modified xsi:type="dcterms:W3CDTF">2026-05-26T09:22:00Z</dcterms:modified>
</cp:coreProperties>
</file>