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85" r:id="rId5"/>
    <p:sldId id="284" r:id="rId6"/>
    <p:sldId id="283" r:id="rId7"/>
    <p:sldId id="280" r:id="rId8"/>
    <p:sldId id="288" r:id="rId9"/>
    <p:sldId id="290" r:id="rId10"/>
    <p:sldId id="291" r:id="rId11"/>
    <p:sldId id="292" r:id="rId12"/>
    <p:sldId id="293" r:id="rId13"/>
    <p:sldId id="278" r:id="rId14"/>
  </p:sldIdLst>
  <p:sldSz cx="12192000" cy="6858000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166"/>
    <a:srgbClr val="44A369"/>
    <a:srgbClr val="43A268"/>
    <a:srgbClr val="45A469"/>
    <a:srgbClr val="3FA065"/>
    <a:srgbClr val="ABE4C1"/>
    <a:srgbClr val="45A46A"/>
    <a:srgbClr val="4EA971"/>
    <a:srgbClr val="42A267"/>
    <a:srgbClr val="47A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25635-6D99-4804-AA81-49729C396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903FA3-810F-457C-9751-330150838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FA1C81-C8FB-432D-8CC0-47E5987C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B745C5-A101-44A5-A322-FC599145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8F9AF4-EFAC-4A56-B902-A639C684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34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D7D067-54C7-4D01-A7AB-532BBCBB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D665160-C616-46E3-A47A-8CA063F40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148085-AE2D-492B-933D-89C6416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50EC84-BEED-4F4A-B270-7F493DB4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15772-E7CF-49D0-8266-8B5D1B69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851E716-CDA1-41B3-A011-5C9935110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A0E618-54D2-4EE0-A097-9A0AF2E57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E1D62D-6D86-4D84-9BEF-E79228DF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EDBD5A-C8A2-4DF3-98EB-9CD7812A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2C3415-F3A2-4B93-9EBF-82557AAA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82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F86C9-0CC2-4A23-A436-234DE1EC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0A2CE-DF79-4B37-9E03-F339D183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7534A7-FD2A-4F83-A8D0-3EC6CD95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7DF42B-1FE9-49E2-B1DC-41EE233B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68CD8E-CD77-4413-9C93-313EC067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97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69839-C410-465A-AF8F-76CD0B1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58236A-F58E-4E41-AB27-EE5B54E5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F7979C-9875-4DC0-88AF-D15CDBF2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7FE0C3-7FEC-44F0-B260-E78D7F8D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36C9AD-5A3F-49A8-BBE6-97A68CC8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6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9BD1A-E2DB-47F9-9B90-8EAA1BFD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BCC209-B752-41A4-B6BA-6239CF045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DB3411-14AB-49CD-BE53-D9128D067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B36050-B407-4FCA-B3E0-A864DC21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05C77D-6A7E-465D-8539-B25E36A7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ECB02F-BCB2-47B7-9879-A7500B4E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9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F325C-1246-418D-A3DA-4A29452C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9131F8-396C-4486-8D50-6A35E8802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872722-3623-422D-AA10-56F96ED0B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3288F6-9EDE-4934-90DE-74B141593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40DFFF6-5E3E-43EA-B443-40926A338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87FE6E1-33AA-4A7B-B90A-85C13282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5045F44-7872-49C6-82D4-94D7A864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DC37FF-5FEB-4ED5-B1D3-7BB0FFA8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07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34EE1-46EA-4312-BDDC-DF21E3F7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3C7710-4C25-4EAA-BD29-B53255FF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45DFD43-CE11-4E1C-B679-ABC7930F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0AFA60-FB36-4595-BD32-AFD95751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09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E6F96FC-817D-42C8-85AA-BF83FAA5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610967-3E93-45D5-A6E7-BF6A1561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F95548-C075-4C2E-85A0-985AFD2D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04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6D5E4C-6A27-4560-B5E9-C5A0373A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164E54-7E60-4043-BAA0-17C326DDE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9AE254-6309-46D9-8D6B-84876629C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064B38-3B2F-4366-BC51-55573EA3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BEA3F5-8D7B-49F3-91EB-70C70560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2EC2DA-39BD-44AB-B0AE-A0A8BC9C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3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DEF528-6200-47BB-8A8E-59D83BE9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79A0C16-0D31-4004-BADD-FFC76BF39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C27915-2AF8-45B1-ADD2-6B66CD86D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DF7490-4CEC-4387-8567-E4146206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90CFB8-6F19-4CEB-A2E8-360A74B6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2E45E8-3FA3-40CF-A8E8-566B05D6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BF958E7-3709-4663-AB47-68A4333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567FD2-2958-452E-9D43-F231C6513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7174B6-2C26-442D-B57B-D617B12C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2F96-F3EE-4B69-84B5-3771DD229B43}" type="datetimeFigureOut">
              <a:rPr lang="pl-PL" smtClean="0"/>
              <a:t>15.12.2025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DFBE41-E212-4F04-969B-A510C3656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50E866-09FC-484D-A1D7-5C8950478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05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9933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733909" y="923026"/>
            <a:ext cx="85109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Wieloletnia Prognoza Finansowa </a:t>
            </a:r>
          </a:p>
          <a:p>
            <a:pPr algn="ctr"/>
            <a:r>
              <a:rPr lang="pl-P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Gminy Wiązowna          </a:t>
            </a:r>
          </a:p>
          <a:p>
            <a:pPr algn="ctr"/>
            <a:r>
              <a:rPr lang="pl-P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pl-P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na lata 2026-2037</a:t>
            </a:r>
          </a:p>
          <a:p>
            <a:pPr algn="ctr"/>
            <a:endParaRPr lang="pl-PL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i="1" dirty="0">
                <a:cs typeface="Arial" panose="020B0604020202020204" pitchFamily="34" charset="0"/>
              </a:rPr>
              <a:t>Wiązowna, 16.12.2025 r.</a:t>
            </a:r>
          </a:p>
        </p:txBody>
      </p:sp>
    </p:spTree>
    <p:extLst>
      <p:ext uri="{BB962C8B-B14F-4D97-AF65-F5344CB8AC3E}">
        <p14:creationId xmlns:p14="http://schemas.microsoft.com/office/powerpoint/2010/main" val="409107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838200" y="1985320"/>
            <a:ext cx="110667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Przychody ogółem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5.218.306,33 zł</a:t>
            </a:r>
          </a:p>
          <a:p>
            <a:pPr algn="ctr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Kredyt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5.000.000,00 zł.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Nadwyżka z lat ubiegłych –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218.306.33 zł</a:t>
            </a:r>
          </a:p>
          <a:p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Rozchody ogółem (raty) – 8.100.000,00 zł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Przychody i rozchody 2026</a:t>
            </a:r>
          </a:p>
        </p:txBody>
      </p:sp>
    </p:spTree>
    <p:extLst>
      <p:ext uri="{BB962C8B-B14F-4D97-AF65-F5344CB8AC3E}">
        <p14:creationId xmlns:p14="http://schemas.microsoft.com/office/powerpoint/2010/main" val="55767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838200" y="1985320"/>
            <a:ext cx="96764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2024 r. – 104.597.255,27 zł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2025 r. –   99.634.755,27 zł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2026 r. – 96.534.755,27 zł 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(tj. 57,69% planowanych dochodów na 2026 r.)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(tj. 61,17% planowanych dochodów pomniejszonych o dotacje na 2026 r.)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Zadłużenie</a:t>
            </a:r>
          </a:p>
        </p:txBody>
      </p:sp>
    </p:spTree>
    <p:extLst>
      <p:ext uri="{BB962C8B-B14F-4D97-AF65-F5344CB8AC3E}">
        <p14:creationId xmlns:p14="http://schemas.microsoft.com/office/powerpoint/2010/main" val="82908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838200" y="1985320"/>
            <a:ext cx="967648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Wydatki ogółem: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1.596.254,40 zł</a:t>
            </a:r>
          </a:p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(w roku 2025 – 1.351.826,15 zł)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tym: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Wydatki bieżące –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1.230.427,93 zł (77%)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Wydatki inwestycyjne -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365.826,47 zł (23%)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Fundusz sołecki na 2026 r.</a:t>
            </a:r>
          </a:p>
        </p:txBody>
      </p:sp>
    </p:spTree>
    <p:extLst>
      <p:ext uri="{BB962C8B-B14F-4D97-AF65-F5344CB8AC3E}">
        <p14:creationId xmlns:p14="http://schemas.microsoft.com/office/powerpoint/2010/main" val="382947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8BAA4FC2-88EA-491C-817B-3DC0DFEA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-50564"/>
            <a:ext cx="12192000" cy="6908564"/>
          </a:xfrm>
          <a:prstGeom prst="rect">
            <a:avLst/>
          </a:prstGeom>
          <a:ln w="57150">
            <a:solidFill>
              <a:srgbClr val="42A267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b="1" dirty="0"/>
          </a:p>
          <a:p>
            <a:r>
              <a:rPr lang="pl-PL" b="1" dirty="0"/>
              <a:t>Wójt Gminy Wiązowna - Janusz Budny</a:t>
            </a:r>
          </a:p>
          <a:p>
            <a:r>
              <a:rPr lang="pl-PL" b="1" dirty="0"/>
              <a:t>Zastępca Skarbnika - Aneta Leleń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3105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" y="62446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571865" y="2232819"/>
            <a:ext cx="1166537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Spełnia wymogi art. 242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ustawy o finansach publicznych,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tj. kwota wydatków bieżących jest niższa o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19.173.544,21 zł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planowanych dochodów bieżących powiększonych o przychody,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 których mowa w art. 217 ust. 2 pkt 5,7 i 8 (tzw. wolne środki);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Spełnia wymogi art. 243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ww. ustawy, co oznacza, że planowane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obciążenie budżetu spłatami zobowiązań w latach 2026-2037 kształtuje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się poniżej maksymalnego dopuszczalnego wskaźnika wynikającego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 art. 243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u.f.p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Wieloletnia Prognoza Finansowa Gminy Wiązowna na lata 2026-2037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9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9933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194485" y="2883608"/>
            <a:ext cx="963827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108 przedsięwzięć wieloletnich                                  na kwotę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168.734.966,11 zł </a:t>
            </a:r>
          </a:p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(Załącznik nr 2 do Uchwały ws. WPF - limity zobowiązań)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Wieloletnia Prognoza Finansowa Gminy Wiązowna na lata 2026-2037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6144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9933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2757426" y="2883608"/>
            <a:ext cx="6677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 Budżet Gminy Wiązowna  </a:t>
            </a:r>
          </a:p>
          <a:p>
            <a:pPr algn="ctr"/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na 2026 rok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3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614616" y="2133600"/>
            <a:ext cx="923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Dochody ogółem –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167.328.518,00 zł</a:t>
            </a:r>
          </a:p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 tym:</a:t>
            </a:r>
          </a:p>
          <a:p>
            <a:pPr algn="ctr"/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Dochody bieżące –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164.136.941,00 zł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Dochody majątkowe –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3.191.577,00 zł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Dochody 2026</a:t>
            </a:r>
          </a:p>
        </p:txBody>
      </p:sp>
    </p:spTree>
    <p:extLst>
      <p:ext uri="{BB962C8B-B14F-4D97-AF65-F5344CB8AC3E}">
        <p14:creationId xmlns:p14="http://schemas.microsoft.com/office/powerpoint/2010/main" val="270001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8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Dochody 2026</a:t>
            </a:r>
            <a:endParaRPr lang="pl-PL" sz="360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630069"/>
              </p:ext>
            </p:extLst>
          </p:nvPr>
        </p:nvGraphicFramePr>
        <p:xfrm>
          <a:off x="1145059" y="1441626"/>
          <a:ext cx="9267569" cy="4515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3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dochodów budżetu Gminy Wiązowna na 2026 rok (w zł)</a:t>
                      </a:r>
                    </a:p>
                  </a:txBody>
                  <a:tcPr marL="9525" marR="9525" marT="9525" marB="0" anchor="b">
                    <a:solidFill>
                      <a:srgbClr val="45A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Udziały w podatku dochodowym (PIT i CIT)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81 292 780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Podatki i opłaty lokalne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32 353 000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Subwencje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19 520 955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dochody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10 449 513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Opłaty za gospodarowanie odpadami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9 300 000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Dotacje na bieżące zadania własne i zlecone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6 062 693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Wpływy z podatku od czynności cywilnoprawnych (PCC)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5 150 000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4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majątkowe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3 199 577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  <a:r>
                        <a:rPr lang="pl-PL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328 518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7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449859" y="1985320"/>
            <a:ext cx="9064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Wydatki ogółem –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164.446.824,33 zł</a:t>
            </a:r>
          </a:p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 tym:</a:t>
            </a:r>
          </a:p>
          <a:p>
            <a:pPr algn="ctr"/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Wydatki bieżące –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145.181.703,12 zł</a:t>
            </a: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Wydatki inwestycyjne –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19.265.121,21 zł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Wydatki 2026</a:t>
            </a:r>
          </a:p>
        </p:txBody>
      </p:sp>
    </p:spTree>
    <p:extLst>
      <p:ext uri="{BB962C8B-B14F-4D97-AF65-F5344CB8AC3E}">
        <p14:creationId xmlns:p14="http://schemas.microsoft.com/office/powerpoint/2010/main" val="150513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65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449859" y="1985320"/>
            <a:ext cx="906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35754"/>
            <a:ext cx="10515600" cy="62327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432514"/>
              </p:ext>
            </p:extLst>
          </p:nvPr>
        </p:nvGraphicFramePr>
        <p:xfrm>
          <a:off x="1163183" y="980307"/>
          <a:ext cx="9193427" cy="4879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9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9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wydatków Gminy Wiązowna na 2026 rok (w zł)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(w zł)</a:t>
                      </a:r>
                    </a:p>
                  </a:txBody>
                  <a:tcPr marL="9525" marR="9525" marT="9525" marB="0" anchor="ctr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40A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Oświata i edukacyjna opieka wychowawcza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70 958 342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Obsługa administracyjna mieszkańców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19 334 231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Ochrona środowiska i gospodarka komunalna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18 510 943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Pomoc społeczna i Rodzina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13 965 214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Utrzymanie dróg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12 699 008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Kultura i sport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9 509 913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 zbiorowy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7 638 791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Obsługa długu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5 700 000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wydatki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2 734 075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Gospodarka mieszkaniowa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2 051 296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Bezpieczeństwo publiczne i ochrona ppoż.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667 661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Ochrona zdrowia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677 350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164 446 824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78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-65902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4157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inwestycyjne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43413"/>
              </p:ext>
            </p:extLst>
          </p:nvPr>
        </p:nvGraphicFramePr>
        <p:xfrm>
          <a:off x="1173192" y="686476"/>
          <a:ext cx="9626613" cy="5041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55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wydatków inwestycyjnych Gminy Wiązowna na 2026 rok (w zł)</a:t>
                      </a: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(w zł)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Modernizacja i budowa dróg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6 307 000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Systemowa modernizacja i rozbudowa oświetlenia na terenie gminy Wiązowna w formule PPP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3 421 736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Systemowa modernizacja obiektów gminnych - PPP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3 123 754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Rozbudowa Pawilonu Kultury o salę widowiskową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2 600 000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Modernizacja i budowa boisk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1 345 606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Wykonanie badań i prac konserwatorsko-budowlanych w Kościele pw. Św. Wojciecha w Wiązownie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587 500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Zagospodarowanie terenów publicznych i doposażenie świetlic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536 767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Wykup i zamiana działek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350 000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92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Infrastruktura oświatowa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336 000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37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Rezerwa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295 000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Cyberbezpieczna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Gmina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175 242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wydatki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186 516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19 265 121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958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678</Words>
  <Application>Microsoft Office PowerPoint</Application>
  <PresentationFormat>Panoramiczny</PresentationFormat>
  <Paragraphs>183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Wieloletnia Prognoza Finansowa Gminy Wiązowna na lata 2026-2037</vt:lpstr>
      <vt:lpstr>Wieloletnia Prognoza Finansowa Gminy Wiązowna na lata 2026-2037</vt:lpstr>
      <vt:lpstr>Prezentacja programu PowerPoint</vt:lpstr>
      <vt:lpstr>Dochody 2026</vt:lpstr>
      <vt:lpstr>Dochody 2026</vt:lpstr>
      <vt:lpstr>Wydatki 2026</vt:lpstr>
      <vt:lpstr>Wydatki 2026</vt:lpstr>
      <vt:lpstr>Wydatki inwestycyjne 2026</vt:lpstr>
      <vt:lpstr>Przychody i rozchody 2026</vt:lpstr>
      <vt:lpstr>Zadłużenie</vt:lpstr>
      <vt:lpstr>Fundusz sołecki na 2026 r.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i.trzaska</dc:creator>
  <cp:lastModifiedBy>Aneta Leleń</cp:lastModifiedBy>
  <cp:revision>491</cp:revision>
  <cp:lastPrinted>2025-11-19T13:51:07Z</cp:lastPrinted>
  <dcterms:created xsi:type="dcterms:W3CDTF">2020-06-02T12:46:38Z</dcterms:created>
  <dcterms:modified xsi:type="dcterms:W3CDTF">2025-12-15T21:04:48Z</dcterms:modified>
</cp:coreProperties>
</file>