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2" r:id="rId2"/>
    <p:sldId id="258" r:id="rId3"/>
    <p:sldId id="290" r:id="rId4"/>
    <p:sldId id="260" r:id="rId5"/>
    <p:sldId id="257" r:id="rId6"/>
    <p:sldId id="261" r:id="rId7"/>
    <p:sldId id="294" r:id="rId8"/>
    <p:sldId id="295" r:id="rId9"/>
    <p:sldId id="265" r:id="rId10"/>
    <p:sldId id="268" r:id="rId11"/>
    <p:sldId id="266" r:id="rId12"/>
    <p:sldId id="267" r:id="rId13"/>
    <p:sldId id="269" r:id="rId14"/>
    <p:sldId id="270" r:id="rId15"/>
    <p:sldId id="271" r:id="rId16"/>
    <p:sldId id="293" r:id="rId17"/>
    <p:sldId id="275" r:id="rId18"/>
    <p:sldId id="276" r:id="rId19"/>
    <p:sldId id="277" r:id="rId20"/>
    <p:sldId id="279" r:id="rId21"/>
    <p:sldId id="280" r:id="rId22"/>
    <p:sldId id="281" r:id="rId23"/>
    <p:sldId id="288" r:id="rId24"/>
    <p:sldId id="274" r:id="rId25"/>
    <p:sldId id="284" r:id="rId26"/>
    <p:sldId id="285" r:id="rId27"/>
    <p:sldId id="286" r:id="rId28"/>
  </p:sldIdLst>
  <p:sldSz cx="12192000" cy="6858000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C2CAA1-3C30-FC8C-56A0-309D34A37401}" name="Izabela Trzaska" initials="IT" userId="S-1-5-21-1837418202-310271519-2148547299-1158" providerId="AD"/>
  <p188:author id="{29BAD2CB-E948-9D8A-96F3-9E5101C39B02}" name="Elżbieta Różańska" initials="ER" userId="S-1-5-21-1837418202-310271519-2148547299-11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AB9"/>
    <a:srgbClr val="F7FDFF"/>
    <a:srgbClr val="00AAF5"/>
    <a:srgbClr val="CDF0FF"/>
    <a:srgbClr val="E9F3F5"/>
    <a:srgbClr val="487BA2"/>
    <a:srgbClr val="6699FF"/>
    <a:srgbClr val="1B5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94" autoAdjust="0"/>
  </p:normalViewPr>
  <p:slideViewPr>
    <p:cSldViewPr snapToGrid="0">
      <p:cViewPr varScale="1">
        <p:scale>
          <a:sx n="105" d="100"/>
          <a:sy n="105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F00-4CC8-83DA-E3D4BA0CBFB9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F00-4CC8-83DA-E3D4BA0CBFB9}"/>
              </c:ext>
            </c:extLst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F00-4CC8-83DA-E3D4BA0CBFB9}"/>
              </c:ext>
            </c:extLst>
          </c:dPt>
          <c:dPt>
            <c:idx val="3"/>
            <c:bubble3D val="0"/>
            <c:explosion val="12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F00-4CC8-83DA-E3D4BA0CBFB9}"/>
              </c:ext>
            </c:extLst>
          </c:dPt>
          <c:dPt>
            <c:idx val="4"/>
            <c:bubble3D val="0"/>
            <c:explosion val="12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3F00-4CC8-83DA-E3D4BA0CBFB9}"/>
              </c:ext>
            </c:extLst>
          </c:dPt>
          <c:dPt>
            <c:idx val="5"/>
            <c:bubble3D val="0"/>
            <c:explosion val="11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F00-4CC8-83DA-E3D4BA0CBFB9}"/>
              </c:ext>
            </c:extLst>
          </c:dPt>
          <c:dPt>
            <c:idx val="6"/>
            <c:bubble3D val="0"/>
            <c:explosion val="9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3F00-4CC8-83DA-E3D4BA0CBFB9}"/>
              </c:ext>
            </c:extLst>
          </c:dPt>
          <c:dPt>
            <c:idx val="7"/>
            <c:bubble3D val="0"/>
            <c:explosion val="1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F00-4CC8-83DA-E3D4BA0CBFB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F00-4CC8-83DA-E3D4BA0CBFB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3F00-4CC8-83DA-E3D4BA0CBFB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F00-4CC8-83DA-E3D4BA0CBFB9}"/>
                </c:ext>
              </c:extLst>
            </c:dLbl>
            <c:dLbl>
              <c:idx val="3"/>
              <c:layout>
                <c:manualLayout>
                  <c:x val="-2.9469185256385602E-3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87961127777832"/>
                      <c:h val="0.143064528566303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3F00-4CC8-83DA-E3D4BA0CBFB9}"/>
                </c:ext>
              </c:extLst>
            </c:dLbl>
            <c:dLbl>
              <c:idx val="4"/>
              <c:layout>
                <c:manualLayout>
                  <c:x val="-6.240237886308015E-2"/>
                  <c:y val="2.6611705462482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00-4CC8-83DA-E3D4BA0CBFB9}"/>
                </c:ext>
              </c:extLst>
            </c:dLbl>
            <c:dLbl>
              <c:idx val="5"/>
              <c:layout>
                <c:manualLayout>
                  <c:x val="-2.8142249291193033E-2"/>
                  <c:y val="-2.9272876008730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00-4CC8-83DA-E3D4BA0CBFB9}"/>
                </c:ext>
              </c:extLst>
            </c:dLbl>
            <c:dLbl>
              <c:idx val="6"/>
              <c:layout>
                <c:manualLayout>
                  <c:x val="3.5483705628025941E-2"/>
                  <c:y val="-5.32234109249642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rgbClr val="014AB9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5310D1DA-7BB7-4B0F-9880-B620B0AFED6A}" type="CATEGORYNAME">
                      <a:rPr lang="en-US" smtClean="0">
                        <a:solidFill>
                          <a:srgbClr val="014AB9"/>
                        </a:solidFill>
                      </a:rPr>
                      <a:pPr>
                        <a:defRPr sz="1200">
                          <a:solidFill>
                            <a:srgbClr val="014AB9"/>
                          </a:solidFill>
                          <a:latin typeface="Arial Black" panose="020B0A0402010202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14AB9"/>
                        </a:solidFill>
                      </a:rPr>
                      <a:t>
</a:t>
                    </a:r>
                    <a:fld id="{B99D25F8-7E06-43F5-82C3-A9A0DD5D0C43}" type="PERCENTAGE">
                      <a:rPr lang="en-US" baseline="0">
                        <a:solidFill>
                          <a:srgbClr val="014AB9"/>
                        </a:solidFill>
                      </a:rPr>
                      <a:pPr>
                        <a:defRPr sz="1200">
                          <a:solidFill>
                            <a:srgbClr val="014AB9"/>
                          </a:solidFill>
                          <a:latin typeface="Arial Black" panose="020B0A04020102020204" pitchFamily="34" charset="0"/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14A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676535433799143E-2"/>
                      <c:h val="0.105036401460416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F00-4CC8-83DA-E3D4BA0CBFB9}"/>
                </c:ext>
              </c:extLst>
            </c:dLbl>
            <c:dLbl>
              <c:idx val="7"/>
              <c:layout>
                <c:manualLayout>
                  <c:x val="4.5272314077136548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14AB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00-4CC8-83DA-E3D4BA0CBF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rgbClr val="014AB9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Arkusz1!$A$2:$A$9</c:f>
              <c:strCache>
                <c:ptCount val="8"/>
                <c:pt idx="0">
                  <c:v>IMPREZY, WYDARZENIA ZAJĘCIA</c:v>
                </c:pt>
                <c:pt idx="1">
                  <c:v>DROGI</c:v>
                </c:pt>
                <c:pt idx="2">
                  <c:v>ZAGOSPODAROWANIE PRZESTRZENI</c:v>
                </c:pt>
                <c:pt idx="3">
                  <c:v>ZAGOSOPODARKOWANIE TERENU, ZIELEŃ</c:v>
                </c:pt>
                <c:pt idx="4">
                  <c:v>OSP</c:v>
                </c:pt>
                <c:pt idx="5">
                  <c:v>BEZPIECZEŃSTWO</c:v>
                </c:pt>
                <c:pt idx="6">
                  <c:v>AED</c:v>
                </c:pt>
                <c:pt idx="7">
                  <c:v>INNE</c:v>
                </c:pt>
              </c:strCache>
            </c:strRef>
          </c:cat>
          <c:val>
            <c:numRef>
              <c:f>Arkusz1!$B$2:$B$9</c:f>
              <c:numCache>
                <c:formatCode>"zł"#,##0_);[Red]\("zł"#,##0\)</c:formatCode>
                <c:ptCount val="8"/>
                <c:pt idx="0">
                  <c:v>387764</c:v>
                </c:pt>
                <c:pt idx="1">
                  <c:v>349983</c:v>
                </c:pt>
                <c:pt idx="2">
                  <c:v>297500</c:v>
                </c:pt>
                <c:pt idx="3">
                  <c:v>238708</c:v>
                </c:pt>
                <c:pt idx="4">
                  <c:v>103903</c:v>
                </c:pt>
                <c:pt idx="5">
                  <c:v>25848</c:v>
                </c:pt>
                <c:pt idx="6">
                  <c:v>24100</c:v>
                </c:pt>
                <c:pt idx="7">
                  <c:v>78398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0-4CC8-83DA-E3D4BA0CBFB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908486349610815"/>
          <c:y val="0.10187311459031186"/>
          <c:w val="0.65516789076095006"/>
          <c:h val="0.8981268854096881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A3D4-40EE-8D63-6444F8D007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3D4-40EE-8D63-6444F8D007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A3D4-40EE-8D63-6444F8D007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3D4-40EE-8D63-6444F8D0070B}"/>
              </c:ext>
            </c:extLst>
          </c:dPt>
          <c:dPt>
            <c:idx val="4"/>
            <c:bubble3D val="0"/>
            <c:explosion val="1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3D4-40EE-8D63-6444F8D0070B}"/>
              </c:ext>
            </c:extLst>
          </c:dPt>
          <c:dLbls>
            <c:dLbl>
              <c:idx val="0"/>
              <c:layout>
                <c:manualLayout>
                  <c:x val="-1.3479185499368192E-2"/>
                  <c:y val="-0.11656744665891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14AB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F72D745-6DDD-4E40-B2C8-A2509854096B}" type="CATEGORYNAME">
                      <a:rPr lang="en-US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14AB9"/>
                        </a:solidFill>
                      </a:rPr>
                      <a:t>
</a:t>
                    </a:r>
                    <a:fld id="{F8C18322-506D-4E9D-B1BD-229DADC44F84}" type="PERCENTAGE">
                      <a:rPr lang="en-US" baseline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14A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14AB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3D4-40EE-8D63-6444F8D0070B}"/>
                </c:ext>
              </c:extLst>
            </c:dLbl>
            <c:dLbl>
              <c:idx val="1"/>
              <c:layout>
                <c:manualLayout>
                  <c:x val="5.9693535782916279E-2"/>
                  <c:y val="-7.38260495506493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14AB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AC5E815-596B-4B0D-A29D-B357D1FE729C}" type="CATEGORYNAME">
                      <a:rPr lang="en-US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14AB9"/>
                        </a:solidFill>
                      </a:rPr>
                      <a:t>
</a:t>
                    </a:r>
                    <a:fld id="{24B07424-0F22-42D3-AD25-33507A6581E9}" type="PERCENTAGE">
                      <a:rPr lang="en-US" baseline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14A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14AB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3D4-40EE-8D63-6444F8D0070B}"/>
                </c:ext>
              </c:extLst>
            </c:dLbl>
            <c:dLbl>
              <c:idx val="2"/>
              <c:layout>
                <c:manualLayout>
                  <c:x val="5.9693535782916279E-2"/>
                  <c:y val="-1.16567446658919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14AB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418AAB7-CA9A-40AE-BDE7-F998289CA8A4}" type="CATEGORYNAME">
                      <a:rPr lang="en-US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14AB9"/>
                        </a:solidFill>
                      </a:rPr>
                      <a:t>
</a:t>
                    </a:r>
                    <a:fld id="{8EC490E3-B872-44BD-BEE9-3BB684D17C1F}" type="PERCENTAGE">
                      <a:rPr lang="en-US" baseline="0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14A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14AB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3D4-40EE-8D63-6444F8D0070B}"/>
                </c:ext>
              </c:extLst>
            </c:dLbl>
            <c:dLbl>
              <c:idx val="3"/>
              <c:layout>
                <c:manualLayout>
                  <c:x val="2.3107175141773902E-2"/>
                  <c:y val="3.88558155529733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14AB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62D5D72-7E6D-4F7A-8D07-1F24A2996471}" type="CATEGORYNAME">
                      <a:rPr lang="en-US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14AB9"/>
                        </a:solidFill>
                      </a:rPr>
                      <a:t>
</a:t>
                    </a:r>
                    <a:fld id="{1CF008FB-221D-404D-A772-9E372F33DD68}" type="PERCENTAGE">
                      <a:rPr lang="en-US" baseline="0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14A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14AB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3D4-40EE-8D63-6444F8D0070B}"/>
                </c:ext>
              </c:extLst>
            </c:dLbl>
            <c:dLbl>
              <c:idx val="4"/>
              <c:layout>
                <c:manualLayout>
                  <c:x val="0.2578617806232501"/>
                  <c:y val="-0.390465427824985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14AB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B3F11DC-636D-4B6C-A39D-D0DAC809C060}" type="CATEGORYNAME">
                      <a:rPr lang="en-US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14AB9"/>
                        </a:solidFill>
                      </a:rPr>
                      <a:t>
</a:t>
                    </a:r>
                    <a:fld id="{CD7E79B1-E46E-4C30-809F-3DBF86139695}" type="PERCENTAGE">
                      <a:rPr lang="en-US" baseline="0" smtClean="0">
                        <a:solidFill>
                          <a:srgbClr val="014AB9"/>
                        </a:solidFill>
                      </a:rPr>
                      <a:pPr>
                        <a:defRPr>
                          <a:solidFill>
                            <a:srgbClr val="014AB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14A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14AB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88572901280138"/>
                      <c:h val="0.120908819007731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3D4-40EE-8D63-6444F8D007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rgbClr val="014AB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Opakownia</c:v>
                </c:pt>
                <c:pt idx="1">
                  <c:v>Papier</c:v>
                </c:pt>
                <c:pt idx="2">
                  <c:v>Szkło</c:v>
                </c:pt>
                <c:pt idx="3">
                  <c:v>Bioodpady</c:v>
                </c:pt>
                <c:pt idx="4">
                  <c:v>Resztki po segregacji</c:v>
                </c:pt>
              </c:strCache>
            </c:strRef>
          </c:cat>
          <c:val>
            <c:numRef>
              <c:f>Arkusz1!$B$2:$B$6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0.06</c:v>
                </c:pt>
                <c:pt idx="3">
                  <c:v>0.28999999999999998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D4-40EE-8D63-6444F8D0070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14AB9"/>
            </a:solidFill>
            <a:ln>
              <a:solidFill>
                <a:srgbClr val="014AB9"/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92-458A-A254-91F8783CF8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Arkusz1!$C$5</c:f>
              <c:numCache>
                <c:formatCode>#,##0</c:formatCode>
                <c:ptCount val="1"/>
                <c:pt idx="0">
                  <c:v>18035242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2-458A-A254-91F8783CF8B0}"/>
            </c:ext>
          </c:extLst>
        </c:ser>
        <c:ser>
          <c:idx val="1"/>
          <c:order val="1"/>
          <c:tx>
            <c:strRef>
              <c:f>Arkusz1!$B$6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Arkusz1!$C$6</c:f>
              <c:numCache>
                <c:formatCode>#,##0</c:formatCode>
                <c:ptCount val="1"/>
                <c:pt idx="0">
                  <c:v>22189293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92-458A-A254-91F8783CF8B0}"/>
            </c:ext>
          </c:extLst>
        </c:ser>
        <c:ser>
          <c:idx val="2"/>
          <c:order val="2"/>
          <c:tx>
            <c:strRef>
              <c:f>Arkusz1!$B$7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Arkusz1!$C$7</c:f>
              <c:numCache>
                <c:formatCode>#,##0</c:formatCode>
                <c:ptCount val="1"/>
                <c:pt idx="0">
                  <c:v>26018010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92-458A-A254-91F8783CF8B0}"/>
            </c:ext>
          </c:extLst>
        </c:ser>
        <c:ser>
          <c:idx val="3"/>
          <c:order val="3"/>
          <c:tx>
            <c:strRef>
              <c:f>Arkusz1!$B$8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Arkusz1!$C$8</c:f>
              <c:numCache>
                <c:formatCode>#,##0</c:formatCode>
                <c:ptCount val="1"/>
                <c:pt idx="0">
                  <c:v>29177918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92-458A-A254-91F8783CF8B0}"/>
            </c:ext>
          </c:extLst>
        </c:ser>
        <c:ser>
          <c:idx val="4"/>
          <c:order val="4"/>
          <c:tx>
            <c:strRef>
              <c:f>Arkusz1!$B$9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Arkusz1!$C$9</c:f>
              <c:numCache>
                <c:formatCode>#,##0</c:formatCode>
                <c:ptCount val="1"/>
                <c:pt idx="0">
                  <c:v>26815085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92-458A-A254-91F8783CF8B0}"/>
            </c:ext>
          </c:extLst>
        </c:ser>
        <c:ser>
          <c:idx val="5"/>
          <c:order val="5"/>
          <c:tx>
            <c:strRef>
              <c:f>Arkusz1!$B$10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Arkusz1!$C$10</c:f>
              <c:numCache>
                <c:formatCode>#,##0</c:formatCode>
                <c:ptCount val="1"/>
                <c:pt idx="0">
                  <c:v>42079027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92-458A-A254-91F8783CF8B0}"/>
            </c:ext>
          </c:extLst>
        </c:ser>
        <c:ser>
          <c:idx val="6"/>
          <c:order val="6"/>
          <c:tx>
            <c:strRef>
              <c:f>Arkusz1!$B$11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Arkusz1!$C$11</c:f>
              <c:numCache>
                <c:formatCode>#,##0</c:formatCode>
                <c:ptCount val="1"/>
                <c:pt idx="0">
                  <c:v>31929259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92-458A-A254-91F8783CF8B0}"/>
            </c:ext>
          </c:extLst>
        </c:ser>
        <c:ser>
          <c:idx val="7"/>
          <c:order val="7"/>
          <c:tx>
            <c:strRef>
              <c:f>Arkusz1!$B$12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A92-458A-A254-91F8783CF8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Arkusz1!$C$12</c:f>
              <c:numCache>
                <c:formatCode>#,##0</c:formatCode>
                <c:ptCount val="1"/>
                <c:pt idx="0">
                  <c:v>29842685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A92-458A-A254-91F8783CF8B0}"/>
            </c:ext>
          </c:extLst>
        </c:ser>
        <c:ser>
          <c:idx val="8"/>
          <c:order val="8"/>
          <c:tx>
            <c:strRef>
              <c:f>Arkusz1!$B$13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1B517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4AB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A92-458A-A254-91F8783CF8B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A92-458A-A254-91F8783CF8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Arkusz1!$C$13</c:f>
              <c:numCache>
                <c:formatCode>#,##0</c:formatCode>
                <c:ptCount val="1"/>
                <c:pt idx="0">
                  <c:v>41828001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A92-458A-A254-91F8783CF8B0}"/>
            </c:ext>
          </c:extLst>
        </c:ser>
        <c:ser>
          <c:idx val="9"/>
          <c:order val="9"/>
          <c:tx>
            <c:strRef>
              <c:f>Arkusz1!$B$14</c:f>
              <c:strCache>
                <c:ptCount val="1"/>
                <c:pt idx="0">
                  <c:v>2025 plan</c:v>
                </c:pt>
              </c:strCache>
            </c:strRef>
          </c:tx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Arkusz1!$C$14</c:f>
              <c:numCache>
                <c:formatCode>#,##0</c:formatCode>
                <c:ptCount val="1"/>
                <c:pt idx="0">
                  <c:v>65828299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92-458A-A254-91F8783CF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2476719"/>
        <c:axId val="1272477199"/>
      </c:barChart>
      <c:catAx>
        <c:axId val="12724767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72477199"/>
        <c:crosses val="autoZero"/>
        <c:auto val="1"/>
        <c:lblAlgn val="ctr"/>
        <c:lblOffset val="100"/>
        <c:noMultiLvlLbl val="0"/>
      </c:catAx>
      <c:valAx>
        <c:axId val="127247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272476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31883428034615E-2"/>
          <c:y val="0.17428333061196727"/>
          <c:w val="0.91042706237793225"/>
          <c:h val="0.758721360528972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369305383637902E-3"/>
                  <c:y val="-3.15343468732376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BD-49E5-B997-EE97986900DE}"/>
                </c:ext>
              </c:extLst>
            </c:dLbl>
            <c:dLbl>
              <c:idx val="1"/>
              <c:layout>
                <c:manualLayout>
                  <c:x val="0"/>
                  <c:y val="-1.769135000175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BD-49E5-B997-EE97986900DE}"/>
                </c:ext>
              </c:extLst>
            </c:dLbl>
            <c:dLbl>
              <c:idx val="2"/>
              <c:layout>
                <c:manualLayout>
                  <c:x val="3.7107916150913253E-3"/>
                  <c:y val="-6.61695250456873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BD-49E5-B997-EE97986900DE}"/>
                </c:ext>
              </c:extLst>
            </c:dLbl>
            <c:dLbl>
              <c:idx val="3"/>
              <c:layout>
                <c:manualLayout>
                  <c:x val="-1.2369305383637902E-3"/>
                  <c:y val="-1.21541512531619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BD-49E5-B997-EE97986900DE}"/>
                </c:ext>
              </c:extLst>
            </c:dLbl>
            <c:dLbl>
              <c:idx val="4"/>
              <c:layout>
                <c:manualLayout>
                  <c:x val="0"/>
                  <c:y val="-1.49227506274583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BD-49E5-B997-EE97986900DE}"/>
                </c:ext>
              </c:extLst>
            </c:dLbl>
            <c:dLbl>
              <c:idx val="5"/>
              <c:layout>
                <c:manualLayout>
                  <c:x val="0"/>
                  <c:y val="-6.61695250456873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BD-49E5-B997-EE97986900DE}"/>
                </c:ext>
              </c:extLst>
            </c:dLbl>
            <c:dLbl>
              <c:idx val="6"/>
              <c:layout>
                <c:manualLayout>
                  <c:x val="0"/>
                  <c:y val="-1.21541512531618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BD-49E5-B997-EE97986900DE}"/>
                </c:ext>
              </c:extLst>
            </c:dLbl>
            <c:dLbl>
              <c:idx val="7"/>
              <c:layout>
                <c:manualLayout>
                  <c:x val="-1.2369305383638808E-3"/>
                  <c:y val="-2.04599493760514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BD-49E5-B997-EE97986900DE}"/>
                </c:ext>
              </c:extLst>
            </c:dLbl>
            <c:dLbl>
              <c:idx val="8"/>
              <c:layout>
                <c:manualLayout>
                  <c:x val="-2.4738610767275804E-3"/>
                  <c:y val="-1.4922750627458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BD-49E5-B997-EE97986900DE}"/>
                </c:ext>
              </c:extLst>
            </c:dLbl>
            <c:dLbl>
              <c:idx val="9"/>
              <c:layout>
                <c:manualLayout>
                  <c:x val="-1.2369305383637902E-3"/>
                  <c:y val="-1.49227506274583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BD-49E5-B997-EE97986900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Arkusz2!$B$5:$B$14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plan</c:v>
                </c:pt>
              </c:strCache>
            </c:strRef>
          </c:cat>
          <c:val>
            <c:numRef>
              <c:f>Arkusz2!$C$5:$C$14</c:f>
              <c:numCache>
                <c:formatCode>#,##0</c:formatCode>
                <c:ptCount val="10"/>
                <c:pt idx="0">
                  <c:v>10875529</c:v>
                </c:pt>
                <c:pt idx="1">
                  <c:v>11530134</c:v>
                </c:pt>
                <c:pt idx="2">
                  <c:v>11808715</c:v>
                </c:pt>
                <c:pt idx="3">
                  <c:v>12770328</c:v>
                </c:pt>
                <c:pt idx="4">
                  <c:v>14458424</c:v>
                </c:pt>
                <c:pt idx="5">
                  <c:v>15536638</c:v>
                </c:pt>
                <c:pt idx="6">
                  <c:v>17223211</c:v>
                </c:pt>
                <c:pt idx="7">
                  <c:v>18938370.899999999</c:v>
                </c:pt>
                <c:pt idx="8">
                  <c:v>21634622.57</c:v>
                </c:pt>
                <c:pt idx="9">
                  <c:v>27900000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BD-49E5-B997-EE97986900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"/>
        <c:overlap val="-27"/>
        <c:axId val="1267370927"/>
        <c:axId val="996845807"/>
      </c:barChart>
      <c:catAx>
        <c:axId val="1267370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996845807"/>
        <c:crosses val="autoZero"/>
        <c:auto val="1"/>
        <c:lblAlgn val="ctr"/>
        <c:lblOffset val="100"/>
        <c:noMultiLvlLbl val="0"/>
      </c:catAx>
      <c:valAx>
        <c:axId val="996845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26737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2805147860702"/>
          <c:y val="1.5785818608114729E-2"/>
          <c:w val="0.8796360285399486"/>
          <c:h val="0.908429980411825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179599907221606E-3"/>
                  <c:y val="-6.84795876721867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ED-4244-8AA8-7F2AC0FA8BD0}"/>
                </c:ext>
              </c:extLst>
            </c:dLbl>
            <c:dLbl>
              <c:idx val="1"/>
              <c:layout>
                <c:manualLayout>
                  <c:x val="2.7453066604814402E-3"/>
                  <c:y val="-4.48659367507430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ED-4244-8AA8-7F2AC0FA8BD0}"/>
                </c:ext>
              </c:extLst>
            </c:dLbl>
            <c:dLbl>
              <c:idx val="2"/>
              <c:layout>
                <c:manualLayout>
                  <c:x val="1.3726533302406698E-3"/>
                  <c:y val="-9.20932385936308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ED-4244-8AA8-7F2AC0FA8BD0}"/>
                </c:ext>
              </c:extLst>
            </c:dLbl>
            <c:dLbl>
              <c:idx val="3"/>
              <c:layout>
                <c:manualLayout>
                  <c:x val="0"/>
                  <c:y val="2.361365092144370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ED-4244-8AA8-7F2AC0FA8BD0}"/>
                </c:ext>
              </c:extLst>
            </c:dLbl>
            <c:dLbl>
              <c:idx val="4"/>
              <c:layout>
                <c:manualLayout>
                  <c:x val="-1.00660081383803E-16"/>
                  <c:y val="-1.3932054043651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ED-4244-8AA8-7F2AC0FA8BD0}"/>
                </c:ext>
              </c:extLst>
            </c:dLbl>
            <c:dLbl>
              <c:idx val="5"/>
              <c:layout>
                <c:manualLayout>
                  <c:x val="5.4906133209627799E-3"/>
                  <c:y val="-1.86547842279405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ED-4244-8AA8-7F2AC0FA8B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Arkusz4!$A$3:$A$8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plan 2025</c:v>
                </c:pt>
              </c:strCache>
            </c:strRef>
          </c:cat>
          <c:val>
            <c:numRef>
              <c:f>Arkusz4!$B$3:$B$8</c:f>
              <c:numCache>
                <c:formatCode>#,##0</c:formatCode>
                <c:ptCount val="6"/>
                <c:pt idx="0">
                  <c:v>21718649</c:v>
                </c:pt>
                <c:pt idx="1">
                  <c:v>29866572</c:v>
                </c:pt>
                <c:pt idx="2">
                  <c:v>48179840</c:v>
                </c:pt>
                <c:pt idx="3">
                  <c:v>63709051</c:v>
                </c:pt>
                <c:pt idx="4">
                  <c:v>24814432</c:v>
                </c:pt>
                <c:pt idx="5">
                  <c:v>28503110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ED-4244-8AA8-7F2AC0FA8BD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16451616"/>
        <c:axId val="1416452096"/>
      </c:barChart>
      <c:catAx>
        <c:axId val="14164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416452096"/>
        <c:crosses val="autoZero"/>
        <c:auto val="1"/>
        <c:lblAlgn val="ctr"/>
        <c:lblOffset val="100"/>
        <c:noMultiLvlLbl val="0"/>
      </c:catAx>
      <c:valAx>
        <c:axId val="141645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41645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14AB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10C4642-971E-4A98-A71C-CEDB877B0393}" type="VALUE">
                      <a:rPr lang="en-US" smtClean="0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128-4EAF-AD2F-28246518A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Arkusz5!$A$2:$A$6</c:f>
              <c:strCache>
                <c:ptCount val="5"/>
                <c:pt idx="0">
                  <c:v>2020 (53%)</c:v>
                </c:pt>
                <c:pt idx="1">
                  <c:v>2021 (41%)</c:v>
                </c:pt>
                <c:pt idx="2">
                  <c:v>2022 (46%)</c:v>
                </c:pt>
                <c:pt idx="3">
                  <c:v>2023 (68%)</c:v>
                </c:pt>
                <c:pt idx="4">
                  <c:v>2024 (69%)</c:v>
                </c:pt>
              </c:strCache>
            </c:strRef>
          </c:cat>
          <c:val>
            <c:numRef>
              <c:f>Arkusz5!$B$2:$B$6</c:f>
              <c:numCache>
                <c:formatCode>#,##0.00</c:formatCode>
                <c:ptCount val="5"/>
                <c:pt idx="0">
                  <c:v>57411171.369999997</c:v>
                </c:pt>
                <c:pt idx="1">
                  <c:v>55142001.369999997</c:v>
                </c:pt>
                <c:pt idx="2">
                  <c:v>68503255.269999996</c:v>
                </c:pt>
                <c:pt idx="3">
                  <c:v>95658255.269999996</c:v>
                </c:pt>
                <c:pt idx="4">
                  <c:v>103897255.27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28-4EAF-AD2F-28246518A71A}"/>
            </c:ext>
          </c:extLst>
        </c:ser>
        <c:ser>
          <c:idx val="1"/>
          <c:order val="1"/>
          <c:spPr>
            <a:solidFill>
              <a:srgbClr val="00AA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Arkusz5!$A$2:$A$6</c:f>
              <c:strCache>
                <c:ptCount val="5"/>
                <c:pt idx="0">
                  <c:v>2020 (53%)</c:v>
                </c:pt>
                <c:pt idx="1">
                  <c:v>2021 (41%)</c:v>
                </c:pt>
                <c:pt idx="2">
                  <c:v>2022 (46%)</c:v>
                </c:pt>
                <c:pt idx="3">
                  <c:v>2023 (68%)</c:v>
                </c:pt>
                <c:pt idx="4">
                  <c:v>2024 (69%)</c:v>
                </c:pt>
              </c:strCache>
            </c:strRef>
          </c:cat>
          <c:val>
            <c:numRef>
              <c:f>Arkusz5!$C$2:$C$6</c:f>
              <c:numCache>
                <c:formatCode>#,##0.00</c:formatCode>
                <c:ptCount val="5"/>
                <c:pt idx="0">
                  <c:v>108047221.39</c:v>
                </c:pt>
                <c:pt idx="1">
                  <c:v>133162500.23</c:v>
                </c:pt>
                <c:pt idx="2">
                  <c:v>149310758.11000001</c:v>
                </c:pt>
                <c:pt idx="3">
                  <c:v>139965009.44999999</c:v>
                </c:pt>
                <c:pt idx="4">
                  <c:v>150193117.08000001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128-4EAF-AD2F-28246518A7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16394496"/>
        <c:axId val="1416394976"/>
      </c:barChart>
      <c:catAx>
        <c:axId val="141639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416394976"/>
        <c:crosses val="autoZero"/>
        <c:auto val="1"/>
        <c:lblAlgn val="ctr"/>
        <c:lblOffset val="100"/>
        <c:noMultiLvlLbl val="0"/>
      </c:catAx>
      <c:valAx>
        <c:axId val="141639497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41639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0.15677</cdr:x>
      <cdr:y>0.95507</cdr:y>
    </cdr:from>
    <cdr:to>
      <cdr:x>0.20766</cdr:x>
      <cdr:y>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A46E1252-B143-13E7-A5C0-714F3EB26FFB}"/>
            </a:ext>
          </a:extLst>
        </cdr:cNvPr>
        <cdr:cNvSpPr txBox="1"/>
      </cdr:nvSpPr>
      <cdr:spPr>
        <a:xfrm xmlns:a="http://schemas.openxmlformats.org/drawingml/2006/main">
          <a:off x="1690116" y="4507992"/>
          <a:ext cx="548640" cy="212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kern="1200" dirty="0"/>
        </a:p>
      </cdr:txBody>
    </cdr:sp>
  </cdr:relSizeAnchor>
  <cdr:relSizeAnchor xmlns:cdr="http://schemas.openxmlformats.org/drawingml/2006/chartDrawing">
    <cdr:from>
      <cdr:x>0.16035</cdr:x>
      <cdr:y>0.86454</cdr:y>
    </cdr:from>
    <cdr:to>
      <cdr:x>0.22251</cdr:x>
      <cdr:y>0.9272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DAFFACFF-B3E3-DB2C-8151-A7E016939FDF}"/>
            </a:ext>
          </a:extLst>
        </cdr:cNvPr>
        <cdr:cNvSpPr txBox="1"/>
      </cdr:nvSpPr>
      <cdr:spPr>
        <a:xfrm xmlns:a="http://schemas.openxmlformats.org/drawingml/2006/main">
          <a:off x="1667153" y="4080654"/>
          <a:ext cx="646232" cy="295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 r.</a:t>
          </a:r>
          <a:r>
            <a:rPr lang="pl-PL" sz="1100" b="1" kern="1200" dirty="0">
              <a:solidFill>
                <a:schemeClr val="bg1"/>
              </a:solidFill>
            </a:rPr>
            <a:t> r.</a:t>
          </a:r>
        </a:p>
      </cdr:txBody>
    </cdr:sp>
  </cdr:relSizeAnchor>
  <cdr:relSizeAnchor xmlns:cdr="http://schemas.openxmlformats.org/drawingml/2006/chartDrawing">
    <cdr:from>
      <cdr:x>0.24077</cdr:x>
      <cdr:y>0.86454</cdr:y>
    </cdr:from>
    <cdr:to>
      <cdr:x>0.30271</cdr:x>
      <cdr:y>0.9272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id="{4D8FE69C-D3BE-4C9B-DEF9-B0EF82218A1B}"/>
            </a:ext>
          </a:extLst>
        </cdr:cNvPr>
        <cdr:cNvSpPr txBox="1"/>
      </cdr:nvSpPr>
      <cdr:spPr>
        <a:xfrm xmlns:a="http://schemas.openxmlformats.org/drawingml/2006/main">
          <a:off x="2503213" y="4080655"/>
          <a:ext cx="643973" cy="29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 r.</a:t>
          </a:r>
        </a:p>
      </cdr:txBody>
    </cdr:sp>
  </cdr:relSizeAnchor>
  <cdr:relSizeAnchor xmlns:cdr="http://schemas.openxmlformats.org/drawingml/2006/chartDrawing">
    <cdr:from>
      <cdr:x>0.31352</cdr:x>
      <cdr:y>0.86454</cdr:y>
    </cdr:from>
    <cdr:to>
      <cdr:x>0.37601</cdr:x>
      <cdr:y>0.9272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id="{887777DA-6F63-691F-A082-91F90BC0B9A0}"/>
            </a:ext>
          </a:extLst>
        </cdr:cNvPr>
        <cdr:cNvSpPr txBox="1"/>
      </cdr:nvSpPr>
      <cdr:spPr>
        <a:xfrm xmlns:a="http://schemas.openxmlformats.org/drawingml/2006/main">
          <a:off x="3259586" y="4080655"/>
          <a:ext cx="649692" cy="29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2018 r.</a:t>
          </a:r>
        </a:p>
      </cdr:txBody>
    </cdr:sp>
  </cdr:relSizeAnchor>
  <cdr:relSizeAnchor xmlns:cdr="http://schemas.openxmlformats.org/drawingml/2006/chartDrawing">
    <cdr:from>
      <cdr:x>0.39415</cdr:x>
      <cdr:y>0.86454</cdr:y>
    </cdr:from>
    <cdr:to>
      <cdr:x>0.45486</cdr:x>
      <cdr:y>0.92719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id="{BE4E57F7-ED0C-E27C-617D-C2DC3D333858}"/>
            </a:ext>
          </a:extLst>
        </cdr:cNvPr>
        <cdr:cNvSpPr txBox="1"/>
      </cdr:nvSpPr>
      <cdr:spPr>
        <a:xfrm xmlns:a="http://schemas.openxmlformats.org/drawingml/2006/main">
          <a:off x="4097863" y="4080678"/>
          <a:ext cx="631185" cy="295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 r.</a:t>
          </a:r>
        </a:p>
      </cdr:txBody>
    </cdr:sp>
  </cdr:relSizeAnchor>
  <cdr:relSizeAnchor xmlns:cdr="http://schemas.openxmlformats.org/drawingml/2006/chartDrawing">
    <cdr:from>
      <cdr:x>0.46966</cdr:x>
      <cdr:y>0.86454</cdr:y>
    </cdr:from>
    <cdr:to>
      <cdr:x>0.53034</cdr:x>
      <cdr:y>0.92719</cdr:y>
    </cdr:to>
    <cdr:sp macro="" textlink="">
      <cdr:nvSpPr>
        <cdr:cNvPr id="7" name="pole tekstowe 1">
          <a:extLst xmlns:a="http://schemas.openxmlformats.org/drawingml/2006/main">
            <a:ext uri="{FF2B5EF4-FFF2-40B4-BE49-F238E27FC236}">
              <a16:creationId xmlns:a16="http://schemas.microsoft.com/office/drawing/2014/main" id="{E5C71810-B455-F58C-689E-2A2C1A899E2A}"/>
            </a:ext>
          </a:extLst>
        </cdr:cNvPr>
        <cdr:cNvSpPr txBox="1"/>
      </cdr:nvSpPr>
      <cdr:spPr>
        <a:xfrm xmlns:a="http://schemas.openxmlformats.org/drawingml/2006/main">
          <a:off x="4882927" y="4080678"/>
          <a:ext cx="630874" cy="295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 r</a:t>
          </a:r>
          <a:r>
            <a:rPr lang="pl-PL" sz="1100" b="1" kern="1200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0.54819</cdr:x>
      <cdr:y>0.86454</cdr:y>
    </cdr:from>
    <cdr:to>
      <cdr:x>0.60911</cdr:x>
      <cdr:y>0.9272</cdr:y>
    </cdr:to>
    <cdr:sp macro="" textlink="">
      <cdr:nvSpPr>
        <cdr:cNvPr id="8" name="pole tekstowe 1">
          <a:extLst xmlns:a="http://schemas.openxmlformats.org/drawingml/2006/main">
            <a:ext uri="{FF2B5EF4-FFF2-40B4-BE49-F238E27FC236}">
              <a16:creationId xmlns:a16="http://schemas.microsoft.com/office/drawing/2014/main" id="{942CE939-66CE-986D-A108-62D61F06D980}"/>
            </a:ext>
          </a:extLst>
        </cdr:cNvPr>
        <cdr:cNvSpPr txBox="1"/>
      </cdr:nvSpPr>
      <cdr:spPr>
        <a:xfrm xmlns:a="http://schemas.openxmlformats.org/drawingml/2006/main">
          <a:off x="5699391" y="4080655"/>
          <a:ext cx="633369" cy="29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 r.</a:t>
          </a:r>
        </a:p>
      </cdr:txBody>
    </cdr:sp>
  </cdr:relSizeAnchor>
  <cdr:relSizeAnchor xmlns:cdr="http://schemas.openxmlformats.org/drawingml/2006/chartDrawing">
    <cdr:from>
      <cdr:x>0.62626</cdr:x>
      <cdr:y>0.86454</cdr:y>
    </cdr:from>
    <cdr:to>
      <cdr:x>0.68953</cdr:x>
      <cdr:y>0.9272</cdr:y>
    </cdr:to>
    <cdr:sp macro="" textlink="">
      <cdr:nvSpPr>
        <cdr:cNvPr id="9" name="pole tekstowe 1">
          <a:extLst xmlns:a="http://schemas.openxmlformats.org/drawingml/2006/main">
            <a:ext uri="{FF2B5EF4-FFF2-40B4-BE49-F238E27FC236}">
              <a16:creationId xmlns:a16="http://schemas.microsoft.com/office/drawing/2014/main" id="{A470CE16-AA40-B590-BB7B-20ED8AC37122}"/>
            </a:ext>
          </a:extLst>
        </cdr:cNvPr>
        <cdr:cNvSpPr txBox="1"/>
      </cdr:nvSpPr>
      <cdr:spPr>
        <a:xfrm xmlns:a="http://schemas.openxmlformats.org/drawingml/2006/main">
          <a:off x="6511095" y="4080655"/>
          <a:ext cx="657753" cy="29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 r.</a:t>
          </a:r>
        </a:p>
      </cdr:txBody>
    </cdr:sp>
  </cdr:relSizeAnchor>
  <cdr:relSizeAnchor xmlns:cdr="http://schemas.openxmlformats.org/drawingml/2006/chartDrawing">
    <cdr:from>
      <cdr:x>0.7036</cdr:x>
      <cdr:y>0.86454</cdr:y>
    </cdr:from>
    <cdr:to>
      <cdr:x>0.77738</cdr:x>
      <cdr:y>0.9272</cdr:y>
    </cdr:to>
    <cdr:sp macro="" textlink="">
      <cdr:nvSpPr>
        <cdr:cNvPr id="10" name="pole tekstowe 1">
          <a:extLst xmlns:a="http://schemas.openxmlformats.org/drawingml/2006/main">
            <a:ext uri="{FF2B5EF4-FFF2-40B4-BE49-F238E27FC236}">
              <a16:creationId xmlns:a16="http://schemas.microsoft.com/office/drawing/2014/main" id="{BE371BBB-75C0-FC63-BA1F-735CC21EAA13}"/>
            </a:ext>
          </a:extLst>
        </cdr:cNvPr>
        <cdr:cNvSpPr txBox="1"/>
      </cdr:nvSpPr>
      <cdr:spPr>
        <a:xfrm xmlns:a="http://schemas.openxmlformats.org/drawingml/2006/main">
          <a:off x="7315153" y="4080655"/>
          <a:ext cx="767051" cy="29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2023 r.</a:t>
          </a:r>
        </a:p>
      </cdr:txBody>
    </cdr:sp>
  </cdr:relSizeAnchor>
  <cdr:relSizeAnchor xmlns:cdr="http://schemas.openxmlformats.org/drawingml/2006/chartDrawing">
    <cdr:from>
      <cdr:x>0.78691</cdr:x>
      <cdr:y>0.86809</cdr:y>
    </cdr:from>
    <cdr:to>
      <cdr:x>0.85002</cdr:x>
      <cdr:y>0.93074</cdr:y>
    </cdr:to>
    <cdr:sp macro="" textlink="">
      <cdr:nvSpPr>
        <cdr:cNvPr id="11" name="pole tekstowe 1">
          <a:extLst xmlns:a="http://schemas.openxmlformats.org/drawingml/2006/main">
            <a:ext uri="{FF2B5EF4-FFF2-40B4-BE49-F238E27FC236}">
              <a16:creationId xmlns:a16="http://schemas.microsoft.com/office/drawing/2014/main" id="{A0EABF55-1680-8012-A374-DBE993A713B4}"/>
            </a:ext>
          </a:extLst>
        </cdr:cNvPr>
        <cdr:cNvSpPr txBox="1"/>
      </cdr:nvSpPr>
      <cdr:spPr>
        <a:xfrm xmlns:a="http://schemas.openxmlformats.org/drawingml/2006/main">
          <a:off x="8483490" y="4097414"/>
          <a:ext cx="680375" cy="295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2024 r.</a:t>
          </a:r>
        </a:p>
      </cdr:txBody>
    </cdr:sp>
  </cdr:relSizeAnchor>
  <cdr:relSizeAnchor xmlns:cdr="http://schemas.openxmlformats.org/drawingml/2006/chartDrawing">
    <cdr:from>
      <cdr:x>0.86025</cdr:x>
      <cdr:y>0.86808</cdr:y>
    </cdr:from>
    <cdr:to>
      <cdr:x>0.92216</cdr:x>
      <cdr:y>0.93074</cdr:y>
    </cdr:to>
    <cdr:sp macro="" textlink="">
      <cdr:nvSpPr>
        <cdr:cNvPr id="13" name="pole tekstowe 1">
          <a:extLst xmlns:a="http://schemas.openxmlformats.org/drawingml/2006/main">
            <a:ext uri="{FF2B5EF4-FFF2-40B4-BE49-F238E27FC236}">
              <a16:creationId xmlns:a16="http://schemas.microsoft.com/office/drawing/2014/main" id="{EC934F6E-2657-EA6A-0116-5DDE9C906217}"/>
            </a:ext>
          </a:extLst>
        </cdr:cNvPr>
        <cdr:cNvSpPr txBox="1"/>
      </cdr:nvSpPr>
      <cdr:spPr>
        <a:xfrm xmlns:a="http://schemas.openxmlformats.org/drawingml/2006/main">
          <a:off x="9274192" y="4097368"/>
          <a:ext cx="667438" cy="295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11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2025 r.</a:t>
          </a:r>
        </a:p>
        <a:p xmlns:a="http://schemas.openxmlformats.org/drawingml/2006/main">
          <a:pPr algn="ctr"/>
          <a:r>
            <a:rPr lang="pl-PL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</a:t>
          </a:r>
          <a:endParaRPr lang="pl-PL" sz="11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3D334-7F36-4ACE-A442-C62834DB6D08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E2447-4453-4A67-A254-DA1497289B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34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01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1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118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790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06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39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132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93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529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94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6028-A69C-5F2F-0095-25FBD56B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D6D4BCE-4DD2-AF02-A8E0-8149994BC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B2D49B5-4FEA-6979-A6E5-D92F1DE77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62663A-08B1-6C11-2827-F09F317C9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78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716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33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96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620817-2E94-632D-9D01-B0D309FCC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A13BA7-3291-16DC-574E-4760FB01E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E8DE2B-8CEA-50C4-DDC9-B0765C2A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40E017-F0DC-FA22-FCD3-B78C8619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A401E0-3DDC-86D8-5C7A-BAECA3C6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059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F3E837-4942-0597-7759-0D9A175F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F30B056-2F0D-7BC9-4803-9F59543AF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BEC2B5-E138-317A-F86A-72ADD41A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8DCA1E-16A8-BCA3-80A5-041C6ECD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4B67D4-5B1F-2369-3E58-20B50BCD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84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902F3CE-BCD7-4448-ED7B-DE74403E2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DE4EF7C-34C9-F2F9-9382-C3E10526A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06117C-8536-2D03-9F04-45D1B23C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0CC504-5705-AAD2-A5B0-E44DA7BB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51619B-CA00-9C14-990E-72F350DE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38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F9ADE-F44C-E32B-F056-697EA6B1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B993F7-F9B3-A29C-3C0B-660C6D1AF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404933-8E5D-ECC9-932F-8CF93133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EDFD29-280A-51E7-019F-82F5B61B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E07B87-4E02-750C-F3CE-5405E0F2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00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5DDB9-E30D-0FE6-93F2-FE570809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BBED88-2C4E-87B1-4548-EE408253D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358B6A-5488-5F5F-ABFB-24F2F784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40D973-B173-EE8F-7271-1DF3E437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9A6454-040F-DC48-7F71-132EDFE6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7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D1E010-C0C7-E7BD-00ED-EC41862C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C13729-2413-59B7-4910-EB327B8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4A05F7-5597-EED4-469D-3B7B68B35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1106D3-813F-9E43-9AFC-52EB6A3D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F41376-A8E2-CC4A-98C3-8FD9E6A9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29A301-B2C6-3173-887A-1BC8CF7A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71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70DBF4-B73A-C95C-DF59-796E3021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0F94A1-4682-082F-EB77-7CEB92DB5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D30B0F-E27D-F09C-F9FF-06FB21865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826738A-81BB-6D0A-1CAE-5CB3067AC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6A66F2-1F9B-C322-04CC-955C6A91D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A59242-4484-D942-2082-06DDDE23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9202D9B-5625-CEB0-AA2D-5449ECE8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1FE01E1-03FC-9E56-8385-EBEBAD50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7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EA967-5478-4D61-617D-8AAB1FB0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4DB7BE0-3CFA-DFA4-7977-8373D433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69E8482-157A-1E60-71A0-B5D090B2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FF9D27-CFCF-310B-010E-D838A7C4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69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99FE354-79FF-CEE8-C361-D2579725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0F925F-BBC4-E2A2-F6CE-AE96AF59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034B9A-38B8-7AFB-DC45-F9DEE2DA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64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DAD324-1BF4-A4C5-8BA7-30EB74E2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112396-C60F-4C03-F181-914F9A4B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15F7D4-CBA1-B6FE-A3C9-216087CD0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B1F7B3-B7B3-1C49-DE80-B50D619A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F14453-FA3C-86F6-2089-94DC3A7B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C7B2718-B182-071F-E17B-8BAADCB6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17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7A78F9-66F1-C137-6B4D-22138378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65A4152-6431-1B15-2D4D-B3477F2FC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443E51-253F-D1C5-9D9B-32DC8B751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CDCBB8B-AAEC-2487-8EB5-CFAEB1CE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1813E4-DE8E-F78D-FA72-6D56581C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7133DB-27FB-7D0D-58A7-059A61F1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72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C9497F0-3E84-1C2B-82ED-47B91422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8834AD-E50C-C48F-E2FA-2F472DA7F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DF55E6-8B06-C970-F43B-A47CF6713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2886-96DB-4E4C-8093-DA8A1ACC49E5}" type="datetimeFigureOut">
              <a:rPr lang="pl-PL" smtClean="0"/>
              <a:t>27.06.2025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7EDE97-876D-084E-2943-7D70918F7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9F9946-D2B8-45E5-4F80-9E2D88D0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29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E19F-F820-6867-D7AF-14B37B596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468C21-C84D-29EE-F0AC-F93327C4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1E03453-5E17-3C70-4355-068A8575CA80}"/>
              </a:ext>
            </a:extLst>
          </p:cNvPr>
          <p:cNvSpPr txBox="1"/>
          <p:nvPr/>
        </p:nvSpPr>
        <p:spPr>
          <a:xfrm>
            <a:off x="1152144" y="961560"/>
            <a:ext cx="9649206" cy="416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RAPORT</a:t>
            </a: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O STANIE </a:t>
            </a:r>
          </a:p>
          <a:p>
            <a:pPr algn="ctr">
              <a:lnSpc>
                <a:spcPct val="150000"/>
              </a:lnSpc>
            </a:pP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GMINY WIĄZOWNA </a:t>
            </a:r>
          </a:p>
          <a:p>
            <a:pPr algn="ctr">
              <a:lnSpc>
                <a:spcPct val="150000"/>
              </a:lnSpc>
            </a:pP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ZA 2024 ROK. </a:t>
            </a:r>
          </a:p>
          <a:p>
            <a:pPr algn="ctr">
              <a:lnSpc>
                <a:spcPct val="150000"/>
              </a:lnSpc>
            </a:pP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SPRAWOZDANIE Z WYKONANIA </a:t>
            </a:r>
          </a:p>
          <a:p>
            <a:pPr algn="ctr">
              <a:lnSpc>
                <a:spcPct val="150000"/>
              </a:lnSpc>
            </a:pPr>
            <a:r>
              <a:rPr lang="pl-PL" sz="3600" dirty="0">
                <a:ln w="0"/>
                <a:solidFill>
                  <a:srgbClr val="014AB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BUDŻETU  ZA 2024 ROK.</a:t>
            </a:r>
          </a:p>
        </p:txBody>
      </p:sp>
    </p:spTree>
    <p:extLst>
      <p:ext uri="{BB962C8B-B14F-4D97-AF65-F5344CB8AC3E}">
        <p14:creationId xmlns:p14="http://schemas.microsoft.com/office/powerpoint/2010/main" val="9466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D48A427-5E5D-2DDC-FFFD-2A32862E9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22455" y="659670"/>
            <a:ext cx="8803609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MIESZKAŃCY DZIELĄ FUNDUSZ SOŁECKI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2B386A-3C5A-0C7D-CA21-DE8AB111AED4}"/>
              </a:ext>
            </a:extLst>
          </p:cNvPr>
          <p:cNvSpPr txBox="1"/>
          <p:nvPr/>
        </p:nvSpPr>
        <p:spPr>
          <a:xfrm>
            <a:off x="265177" y="1338768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Plan 2024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1 532 704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zł. Wykonanie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1 522 791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zł (99,35%).</a:t>
            </a: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Wydatki bieżące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945 766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zł (99,6%). Wydatki majątkowe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577 024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zł (99,84%).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42B76367-E18F-9703-D1E5-8E7D2BEFE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82569"/>
              </p:ext>
            </p:extLst>
          </p:nvPr>
        </p:nvGraphicFramePr>
        <p:xfrm>
          <a:off x="694944" y="2131423"/>
          <a:ext cx="10773966" cy="477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2577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DBC4B52-73E5-F0B6-6F77-62B124E14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12192000" cy="68580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91352" y="455180"/>
            <a:ext cx="7571903" cy="1096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ROSNĄ WYDATKI NA KOMUNIKACJ</a:t>
            </a:r>
            <a:r>
              <a:rPr lang="pl-PL" sz="2800" b="1" dirty="0">
                <a:solidFill>
                  <a:srgbClr val="014AB9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Ę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PUBLICZNĄ</a:t>
            </a: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8BAE9B1-2169-CAF2-E83C-636E094C9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082889"/>
              </p:ext>
            </p:extLst>
          </p:nvPr>
        </p:nvGraphicFramePr>
        <p:xfrm>
          <a:off x="4465866" y="1003375"/>
          <a:ext cx="7490548" cy="556278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94324">
                  <a:extLst>
                    <a:ext uri="{9D8B030D-6E8A-4147-A177-3AD203B41FA5}">
                      <a16:colId xmlns:a16="http://schemas.microsoft.com/office/drawing/2014/main" val="3904516252"/>
                    </a:ext>
                  </a:extLst>
                </a:gridCol>
                <a:gridCol w="1617136">
                  <a:extLst>
                    <a:ext uri="{9D8B030D-6E8A-4147-A177-3AD203B41FA5}">
                      <a16:colId xmlns:a16="http://schemas.microsoft.com/office/drawing/2014/main" val="900268872"/>
                    </a:ext>
                  </a:extLst>
                </a:gridCol>
                <a:gridCol w="1639544">
                  <a:extLst>
                    <a:ext uri="{9D8B030D-6E8A-4147-A177-3AD203B41FA5}">
                      <a16:colId xmlns:a16="http://schemas.microsoft.com/office/drawing/2014/main" val="2582351204"/>
                    </a:ext>
                  </a:extLst>
                </a:gridCol>
                <a:gridCol w="1639544">
                  <a:extLst>
                    <a:ext uri="{9D8B030D-6E8A-4147-A177-3AD203B41FA5}">
                      <a16:colId xmlns:a16="http://schemas.microsoft.com/office/drawing/2014/main" val="1497650390"/>
                    </a:ext>
                  </a:extLst>
                </a:gridCol>
              </a:tblGrid>
              <a:tr h="38087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effectLst/>
                        </a:rPr>
                        <a:t>Wydatki na transport publiczny w latach 2021-2024 (zł)</a:t>
                      </a:r>
                      <a:endParaRPr lang="pl-PL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84311"/>
                  </a:ext>
                </a:extLst>
              </a:tr>
              <a:tr h="390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Rodzaj zadania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2022 r.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2023 r.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2024 r.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770833406"/>
                  </a:ext>
                </a:extLst>
              </a:tr>
              <a:tr h="663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Linie 720, 722, 730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2 154 111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2 755 596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2 449 404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870166377"/>
                  </a:ext>
                </a:extLst>
              </a:tr>
              <a:tr h="469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Linie L20, L22, L48, L50, W11, W12, D1, K2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2 302 977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3 326 857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3 147 557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940824567"/>
                  </a:ext>
                </a:extLst>
              </a:tr>
              <a:tr h="70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Transport na wybory; komunikacja zastępcza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-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4 145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214 254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27045190"/>
                  </a:ext>
                </a:extLst>
              </a:tr>
              <a:tr h="70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Wspólny bilet (SKM i KM)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600 000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802 750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802 750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58097245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Program „Warszawa+”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190 758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241 780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251 280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884010479"/>
                  </a:ext>
                </a:extLst>
              </a:tr>
              <a:tr h="512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Infrastruktura komunikacyjna (pętle, przystanki)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201 248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>
                          <a:effectLst/>
                        </a:rPr>
                        <a:t>213 879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99 723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350739369"/>
                  </a:ext>
                </a:extLst>
              </a:tr>
              <a:tr h="718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</a:rPr>
                        <a:t>Suma wydatków </a:t>
                      </a:r>
                      <a:br>
                        <a:rPr lang="pl-PL" sz="1800" b="0" dirty="0">
                          <a:effectLst/>
                        </a:rPr>
                      </a:br>
                      <a:r>
                        <a:rPr lang="pl-PL" sz="1800" b="0" dirty="0">
                          <a:effectLst/>
                        </a:rPr>
                        <a:t>na komunikację publiczną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effectLst/>
                        </a:rPr>
                        <a:t>5 454 094</a:t>
                      </a:r>
                      <a:endParaRPr lang="pl-PL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effectLst/>
                        </a:rPr>
                        <a:t>7 411 554</a:t>
                      </a:r>
                      <a:endParaRPr lang="pl-PL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effectLst/>
                        </a:rPr>
                        <a:t>7 176 620</a:t>
                      </a:r>
                      <a:endParaRPr lang="pl-PL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2417008533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EF322607-5DD3-0A3F-DC45-CA8808FFF797}"/>
              </a:ext>
            </a:extLst>
          </p:cNvPr>
          <p:cNvSpPr txBox="1"/>
          <p:nvPr/>
        </p:nvSpPr>
        <p:spPr>
          <a:xfrm>
            <a:off x="104570" y="1391186"/>
            <a:ext cx="4393745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r. przeznaczyliśmy na komunikację publiczną i niezbędną infrastrukturę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7 176 620 zł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zaś koszty utrzymania samych linii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5 921 848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zł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18A3E2D-57C7-02E1-1B83-FA15F668D135}"/>
              </a:ext>
            </a:extLst>
          </p:cNvPr>
          <p:cNvSpPr txBox="1"/>
          <p:nvPr/>
        </p:nvSpPr>
        <p:spPr>
          <a:xfrm>
            <a:off x="104570" y="3428998"/>
            <a:ext cx="4220183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 dowozy uczniów do szkół na terenie gminy oraz do placówek specjalnych wydawaliśmy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r.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849 471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zł, w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r. </a:t>
            </a:r>
            <a:b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1 190 027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zł, a w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r.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zaś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1 277 775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CE9F408-5792-F4C0-4D92-D8D9FF29105A}"/>
              </a:ext>
            </a:extLst>
          </p:cNvPr>
          <p:cNvSpPr txBox="1"/>
          <p:nvPr/>
        </p:nvSpPr>
        <p:spPr>
          <a:xfrm>
            <a:off x="191352" y="5841245"/>
            <a:ext cx="422018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sumie wydatki na transport wyniosły blisko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8,5 mln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1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B641797-CED7-F3C8-16E4-CD6DA8791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653451" y="429572"/>
            <a:ext cx="7490549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REKORDOWE ŚRODKI DLA OSP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801B454-6E43-114B-8DE8-568F1A2D3AEE}"/>
              </a:ext>
            </a:extLst>
          </p:cNvPr>
          <p:cNvSpPr txBox="1"/>
          <p:nvPr/>
        </p:nvSpPr>
        <p:spPr>
          <a:xfrm>
            <a:off x="82502" y="944229"/>
            <a:ext cx="601349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2 418 645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tyle w 2024 r.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wydaliśmy na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Ochotnicze Straże Pożarnej.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2018 r. na współpracę z OSP w sumie poszło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9 615 920 zł.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4E82559A-89CC-3512-DEF3-5415251D1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3397"/>
              </p:ext>
            </p:extLst>
          </p:nvPr>
        </p:nvGraphicFramePr>
        <p:xfrm>
          <a:off x="6096000" y="1073637"/>
          <a:ext cx="5693128" cy="2730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756">
                  <a:extLst>
                    <a:ext uri="{9D8B030D-6E8A-4147-A177-3AD203B41FA5}">
                      <a16:colId xmlns:a16="http://schemas.microsoft.com/office/drawing/2014/main" val="1612239660"/>
                    </a:ext>
                  </a:extLst>
                </a:gridCol>
                <a:gridCol w="1425493">
                  <a:extLst>
                    <a:ext uri="{9D8B030D-6E8A-4147-A177-3AD203B41FA5}">
                      <a16:colId xmlns:a16="http://schemas.microsoft.com/office/drawing/2014/main" val="408611538"/>
                    </a:ext>
                  </a:extLst>
                </a:gridCol>
                <a:gridCol w="1425493">
                  <a:extLst>
                    <a:ext uri="{9D8B030D-6E8A-4147-A177-3AD203B41FA5}">
                      <a16:colId xmlns:a16="http://schemas.microsoft.com/office/drawing/2014/main" val="2417235150"/>
                    </a:ext>
                  </a:extLst>
                </a:gridCol>
                <a:gridCol w="1331386">
                  <a:extLst>
                    <a:ext uri="{9D8B030D-6E8A-4147-A177-3AD203B41FA5}">
                      <a16:colId xmlns:a16="http://schemas.microsoft.com/office/drawing/2014/main" val="651457167"/>
                    </a:ext>
                  </a:extLst>
                </a:gridCol>
              </a:tblGrid>
              <a:tr h="47675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Ekwiwalent za działania w akcjach ratowniczo-gaśniczych </a:t>
                      </a:r>
                      <a:b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oraz udział w szkoleniach i ćwiczeniach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04913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OSP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 r.</a:t>
                      </a:r>
                    </a:p>
                  </a:txBody>
                  <a:tcPr marL="66675" marR="66675" marT="0" marB="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8532041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Glinianka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21 247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19 916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23 561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722438833"/>
                  </a:ext>
                </a:extLst>
              </a:tr>
              <a:tr h="4677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Malcanów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29 180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16 763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28 432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2525749027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Wiązowna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64 861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75 129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75 664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002419801"/>
                  </a:ext>
                </a:extLst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115 288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111 808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127 657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850075839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31EDA455-873A-6158-A25B-0B149496E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052" y="4104752"/>
            <a:ext cx="125074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A373ED9F-E6FC-5082-8DF3-9672A2807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143985"/>
              </p:ext>
            </p:extLst>
          </p:nvPr>
        </p:nvGraphicFramePr>
        <p:xfrm>
          <a:off x="6096000" y="3956389"/>
          <a:ext cx="5693128" cy="2592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756">
                  <a:extLst>
                    <a:ext uri="{9D8B030D-6E8A-4147-A177-3AD203B41FA5}">
                      <a16:colId xmlns:a16="http://schemas.microsoft.com/office/drawing/2014/main" val="4021824198"/>
                    </a:ext>
                  </a:extLst>
                </a:gridCol>
                <a:gridCol w="1425493">
                  <a:extLst>
                    <a:ext uri="{9D8B030D-6E8A-4147-A177-3AD203B41FA5}">
                      <a16:colId xmlns:a16="http://schemas.microsoft.com/office/drawing/2014/main" val="1723008008"/>
                    </a:ext>
                  </a:extLst>
                </a:gridCol>
                <a:gridCol w="1425493">
                  <a:extLst>
                    <a:ext uri="{9D8B030D-6E8A-4147-A177-3AD203B41FA5}">
                      <a16:colId xmlns:a16="http://schemas.microsoft.com/office/drawing/2014/main" val="827642038"/>
                    </a:ext>
                  </a:extLst>
                </a:gridCol>
                <a:gridCol w="1331386">
                  <a:extLst>
                    <a:ext uri="{9D8B030D-6E8A-4147-A177-3AD203B41FA5}">
                      <a16:colId xmlns:a16="http://schemas.microsoft.com/office/drawing/2014/main" val="3160499537"/>
                    </a:ext>
                  </a:extLst>
                </a:gridCol>
              </a:tblGrid>
              <a:tr h="47758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Środki przekazane na OSP w ramach funduszy sołeckich </a:t>
                      </a:r>
                      <a:b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latach 2022-2024 r.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69674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OSP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 r.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4058117330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Glinianka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5 200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26 764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39 301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2027068208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Malcanów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13 000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39 364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35 301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201823732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Wiązowna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31 000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25 264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29 301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476224465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49 200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91 392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103 903 zł</a:t>
                      </a: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256384634"/>
                  </a:ext>
                </a:extLst>
              </a:tr>
            </a:tbl>
          </a:graphicData>
        </a:graphic>
      </p:graphicFrame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79D65F6-4175-9DD3-B60C-395DB81F4475}"/>
              </a:ext>
            </a:extLst>
          </p:cNvPr>
          <p:cNvSpPr txBox="1"/>
          <p:nvPr/>
        </p:nvSpPr>
        <p:spPr>
          <a:xfrm>
            <a:off x="82502" y="4633483"/>
            <a:ext cx="560766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Pozyskaliśmy blisko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2,2 mln zł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dofinansowania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dla OSP Glinianka i OSP Wiązowna na średnie samochody ratowniczo-gaśnicze za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1 237 380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każdy.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9AE65AD-B6E7-75D7-FD18-87DF0328D975}"/>
              </a:ext>
            </a:extLst>
          </p:cNvPr>
          <p:cNvSpPr txBox="1"/>
          <p:nvPr/>
        </p:nvSpPr>
        <p:spPr>
          <a:xfrm>
            <a:off x="82502" y="2369735"/>
            <a:ext cx="587523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Oprócz wydatków na ekwiwalent z budżetu opłaciliśmy m.in. konserwację sprzętu (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13 500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czynsz za wynajem powierzchni dla biblioteki </a:t>
            </a: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(58 322,40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koszty księgowe (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35 600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czy 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pobyt dzieci na obozie (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15 000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1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600C388-FE55-463A-CBFF-29D4FDD31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849584" y="393828"/>
            <a:ext cx="6985084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TYLKO OPIEKA SPOŁECZNA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133977" y="895174"/>
            <a:ext cx="9858436" cy="766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Centrum Usług Społecznych Gminy Wiązowna (CUS) realizuje zadania z zakresu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opieki społecznej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oraz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świadczeń, jak i wprowadza nowe usługi dla mieszkańców.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5A6C1DB-8DCE-678F-E117-09CF67DC67AB}"/>
              </a:ext>
            </a:extLst>
          </p:cNvPr>
          <p:cNvSpPr txBox="1"/>
          <p:nvPr/>
        </p:nvSpPr>
        <p:spPr>
          <a:xfrm>
            <a:off x="455371" y="1639716"/>
            <a:ext cx="11120933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2024 r. w ramach CUS m.in.: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usługami opiekuńczymi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(w tym „Opieka 75+”) otoczono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osób i zrealizowano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8 825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godz.;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programem „Posiłek w domu i szkole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objęto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133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osoby, w tym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46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dzieci;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zorganizowano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turnusów rehabilitacyjnych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skorzystało z nich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147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osób (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101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seniorów);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przez cały rok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czterech świetlic środowiskowych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korzystało średnio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dzieci;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odbyły się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dwa cykle czteromiesięcznych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zajęć w ramach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Młodzieżowego Centrum Kompetencji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208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wolontariuszy wzięło udział w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46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wydarzeniach w ramach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Centrum Wolontariatu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wykonano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1639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przejazdów w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ramach usługi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„Mobilny mieszkaniec”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osoby objęto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programem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„Asystent osoby niepełnosprawnej”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opiekunów (po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godz.) uzyskało wsparcie w ramach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opieki </a:t>
            </a:r>
            <a:r>
              <a:rPr lang="pl-PL" b="1" dirty="0" err="1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wytchnieniowej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odbyło się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spotkań w ramach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zajęć sportowych dla osób z niepełnosprawnościami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asystent rodziny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czuwał nad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rodzinami z naszej gminy.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5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3E5B6EED-34BD-6AA4-CC63-A2F83A79E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485748" y="475455"/>
            <a:ext cx="5849065" cy="1096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SZCZĘDZIMY ŚRODKÓW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EDUKACJĘ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400907" y="1515250"/>
            <a:ext cx="738902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Rok szkolny 2024/2025 rozpoczęło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1714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uczniów,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210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„</a:t>
            </a:r>
            <a:r>
              <a:rPr lang="pl-PL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zerówkowiczów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479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przedszkolaków oraz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podopiecznych żłobka. Łączna liczba dzieci  w naszych placówkach wynosiła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2403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była 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137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wyższa niż w 2023 r.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79EB042-6BB9-E62F-881B-0F7445294AC9}"/>
              </a:ext>
            </a:extLst>
          </p:cNvPr>
          <p:cNvSpPr txBox="1"/>
          <p:nvPr/>
        </p:nvSpPr>
        <p:spPr>
          <a:xfrm>
            <a:off x="400906" y="5095013"/>
            <a:ext cx="738902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Subwencja oświatowa wyniosła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31 297 922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Kwota w 2024 r. była wyższa 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9 058 691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niż  w 2023 r. Do edukacji naszych dzieci z gminnego budżetu dołożyliśmy 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698E925-B159-AB08-089E-5B1F28784B31}"/>
              </a:ext>
            </a:extLst>
          </p:cNvPr>
          <p:cNvSpPr txBox="1"/>
          <p:nvPr/>
        </p:nvSpPr>
        <p:spPr>
          <a:xfrm>
            <a:off x="385115" y="3271118"/>
            <a:ext cx="7613762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Wydatki bieżące wyniosły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48 046 713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były 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6 915 192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wyższe niż w 2023 r.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Powód: wzrost wynagrodzeń nauczycielskich, pracowników administracji i obsługi, wzrost liczby dzieci oraz stale rosnące koszty utrzymania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D7A66BA-962E-5F3A-B724-22A3C8DE53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 b="6937"/>
          <a:stretch/>
        </p:blipFill>
        <p:spPr>
          <a:xfrm>
            <a:off x="7998877" y="837524"/>
            <a:ext cx="3951860" cy="243359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8628675-0C5B-DCCA-C307-F09E73B88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77" y="3914237"/>
            <a:ext cx="3983445" cy="224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46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31CA666-E7EB-589D-D1AC-48DFC81C3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744532" y="356801"/>
            <a:ext cx="5140663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OCHRONA ŚRODOWISKA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178136" y="738780"/>
            <a:ext cx="9342484" cy="239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Śmiecimy na potęgę</a:t>
            </a:r>
            <a:r>
              <a:rPr lang="pl-PL" sz="2400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Średnio w naszym kraju na jednego Polaka przypada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356 kg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zaś </a:t>
            </a:r>
            <a:b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jednego mieszkańca naszej gminy w 2024 r. było to </a:t>
            </a:r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430 kg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!!! </a:t>
            </a:r>
            <a:endParaRPr lang="pl-PL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systemie śmieciowym mamy zdeklarowanych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16 010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osób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 r.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15 298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 2022 r. 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14 653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EF897565-7A62-7209-4D4A-4A0F86159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674960"/>
              </p:ext>
            </p:extLst>
          </p:nvPr>
        </p:nvGraphicFramePr>
        <p:xfrm>
          <a:off x="4218826" y="2510214"/>
          <a:ext cx="8348077" cy="438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CF790E99-504C-8553-C10D-43C4A0C91A2D}"/>
              </a:ext>
            </a:extLst>
          </p:cNvPr>
          <p:cNvSpPr txBox="1"/>
          <p:nvPr/>
        </p:nvSpPr>
        <p:spPr>
          <a:xfrm>
            <a:off x="5103011" y="6363080"/>
            <a:ext cx="6872315" cy="344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ODPADY ZEBRANE W 2024 R. Z PODZIAŁEM NA FRAKCJE</a:t>
            </a:r>
            <a:endParaRPr lang="pl-PL" sz="1600" b="1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1FA9D37-1193-F40F-846E-5A69D9309C61}"/>
              </a:ext>
            </a:extLst>
          </p:cNvPr>
          <p:cNvSpPr txBox="1"/>
          <p:nvPr/>
        </p:nvSpPr>
        <p:spPr>
          <a:xfrm>
            <a:off x="114128" y="3475428"/>
            <a:ext cx="5917864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2024 r. odebraliśmy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8 343 tony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opadów (2023 r. 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8 104 ton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2022 r.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7 962 ton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 tym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6 921 ton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 mieszkańców, z czego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3 077 ton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zmieszanych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 2023 r.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3 760 ton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 2022 r. 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4 252 ton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Osiągnęliśmy wymagany przepisami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45%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poziom odzysku.</a:t>
            </a:r>
          </a:p>
        </p:txBody>
      </p:sp>
    </p:spTree>
    <p:extLst>
      <p:ext uri="{BB962C8B-B14F-4D97-AF65-F5344CB8AC3E}">
        <p14:creationId xmlns:p14="http://schemas.microsoft.com/office/powerpoint/2010/main" val="231193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0E3B8-7247-9B27-818B-C3A5278FF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C51D441-C6F5-CE26-E60E-9EB1353A4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7F93545-CBC5-A7DC-A1D5-82A809EE658F}"/>
              </a:ext>
            </a:extLst>
          </p:cNvPr>
          <p:cNvSpPr txBox="1"/>
          <p:nvPr/>
        </p:nvSpPr>
        <p:spPr>
          <a:xfrm>
            <a:off x="2168512" y="340268"/>
            <a:ext cx="5140663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OCHRONA ŚRODOWISKA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20BE62-F25E-B630-8009-18BD31ADC71E}"/>
              </a:ext>
            </a:extLst>
          </p:cNvPr>
          <p:cNvSpPr txBox="1"/>
          <p:nvPr/>
        </p:nvSpPr>
        <p:spPr>
          <a:xfrm>
            <a:off x="370160" y="845094"/>
            <a:ext cx="10703223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2024 r. przyznaliśmy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 dotacje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wymianę stałego źródła ciepła. 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Łączny koszt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225 tys.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 tym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180 000 zł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dotacji z Mazowsza.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 „Czyste powietrze”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jesteśmy liderem w powiecie otwockim.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ieszkańcy złożyli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b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775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wniosków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zrealizowali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382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przedsięwzięcia, a wypłacona kwota to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8 377 297,85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zł.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9842274-782B-B29F-094C-20A7EA4D84C3}"/>
              </a:ext>
            </a:extLst>
          </p:cNvPr>
          <p:cNvSpPr txBox="1"/>
          <p:nvPr/>
        </p:nvSpPr>
        <p:spPr>
          <a:xfrm>
            <a:off x="370160" y="2605052"/>
            <a:ext cx="6814566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2024 r.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Spółka Wodnej „Wiąz”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zrealizowała prace za łączną kwotę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227 619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O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bjęły one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14 879 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rowów melioracyjnych, oczyszczono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rurociągu,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studzienki i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pięć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przepustów.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Przywrócono właściwy stan </a:t>
            </a:r>
            <a:r>
              <a:rPr lang="pl-PL" b="1" dirty="0" err="1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Jędrzejnicy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 odcinku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Wiązowny do Kącka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 Podjęła również szereg prac konserwacyjnych na wybranych odcinkach na terenach obrębów: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Wiązowna Kościelna, Duchnów, Boryszew, Góraszka, Majdan, Rzakta, Bolesławów, Kąck, Pęclin, Zakręt i Malcanów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9BE892-E264-50BC-8D21-7D32986E4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" t="33238" r="402" b="16835"/>
          <a:stretch>
            <a:fillRect/>
          </a:stretch>
        </p:blipFill>
        <p:spPr>
          <a:xfrm>
            <a:off x="7068885" y="3121047"/>
            <a:ext cx="4752955" cy="31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3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560A5867-F39C-C231-401E-67CE10C8C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475488" y="541919"/>
            <a:ext cx="882711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DOCHODY GMINY WIĄZOWNA 2024 R.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EA96FA6-D5CE-DDD5-763D-17570F8631F9}"/>
              </a:ext>
            </a:extLst>
          </p:cNvPr>
          <p:cNvSpPr txBox="1"/>
          <p:nvPr/>
        </p:nvSpPr>
        <p:spPr>
          <a:xfrm>
            <a:off x="475488" y="1171806"/>
            <a:ext cx="1043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 dochodów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153 211 209 zł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. Wykonanie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150 193 117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98,03%).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D6C2892-427A-6216-30DA-385BE94647C6}"/>
              </a:ext>
            </a:extLst>
          </p:cNvPr>
          <p:cNvSpPr txBox="1"/>
          <p:nvPr/>
        </p:nvSpPr>
        <p:spPr>
          <a:xfrm>
            <a:off x="475488" y="1553559"/>
            <a:ext cx="10331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Plan dochodów bieżących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144 019 769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wykonanie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137 441 930 zł 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(95,43%). </a:t>
            </a:r>
          </a:p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Plan dochodów majątkowych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9 191 439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wykonanie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12 751 186 zł 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138,73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%).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D0F048F4-4BC9-67CF-B68F-08DB6D6D5D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173076"/>
              </p:ext>
            </p:extLst>
          </p:nvPr>
        </p:nvGraphicFramePr>
        <p:xfrm>
          <a:off x="475488" y="2383600"/>
          <a:ext cx="10497313" cy="411090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541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2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Wyszczególnienie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Wykonanie dochodów                   w 2024 roku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Udziały w podatku dochodowym PIT i CIT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45 083 373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30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0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Subwencje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32 765 842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22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8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u="none" strike="noStrike" dirty="0">
                          <a:effectLst/>
                        </a:rPr>
                        <a:t>Podatki i opłaty lokalne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30 683 754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20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7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u="none" strike="noStrike" dirty="0">
                          <a:effectLst/>
                        </a:rPr>
                        <a:t>Dochody majątkowe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12 751 186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9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Pozostałe dochody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11 701 988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8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1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Dotacje na bieżące zadania własne i zlecone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10 786 843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6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Opłaty za gospodarowanie odpadami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6 420 130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4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Razem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150 193 117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0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9F8E53D-D8BC-357A-0EFF-5302BB267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481377" y="655237"/>
            <a:ext cx="10396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UDZIAŁY W PODATKU DOCHODOWYM PIT </a:t>
            </a:r>
            <a:br>
              <a:rPr lang="pl-PL" sz="2800" b="1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 LATACH 2014-2024 (ZŁ)</a:t>
            </a:r>
            <a:endParaRPr lang="en-US" sz="2800" b="1" dirty="0">
              <a:solidFill>
                <a:srgbClr val="014AB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79A1AAF-BC2E-EB6D-8804-DE5FBAB00E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512659"/>
              </p:ext>
            </p:extLst>
          </p:nvPr>
        </p:nvGraphicFramePr>
        <p:xfrm>
          <a:off x="1682543" y="1974229"/>
          <a:ext cx="10396729" cy="4720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3791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F3039B-9B84-ED17-A707-0BE661D9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036189" y="421665"/>
            <a:ext cx="103967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</a:rPr>
              <a:t>DOCHODY GMINY WIĄZOWNA </a:t>
            </a:r>
          </a:p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</a:rPr>
              <a:t>Z PODATKU OD NIERUCHOMOŚCI </a:t>
            </a:r>
          </a:p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</a:rPr>
              <a:t>2015-2025 (ZŁ)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2FEB9489-53B9-973A-BC3B-DC6F006536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450163"/>
              </p:ext>
            </p:extLst>
          </p:nvPr>
        </p:nvGraphicFramePr>
        <p:xfrm>
          <a:off x="1447669" y="1553289"/>
          <a:ext cx="10267351" cy="495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243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con&#10;&#10;Description automatically generated">
            <a:extLst>
              <a:ext uri="{FF2B5EF4-FFF2-40B4-BE49-F238E27FC236}">
                <a16:creationId xmlns:a16="http://schemas.microsoft.com/office/drawing/2014/main" id="{D101915E-38C7-F31C-F34E-FE881C11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640080" y="582965"/>
            <a:ext cx="6770773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już siódmy „Raport o stanie Gminy Wiązowna”. </a:t>
            </a:r>
          </a:p>
          <a:p>
            <a:pPr>
              <a:lnSpc>
                <a:spcPct val="150000"/>
              </a:lnSpc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Znalazły się w nim najważniejsze informacje o tym, </a:t>
            </a:r>
            <a:b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się działo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2024 r. i co planujemy w latach następnych. Piszemy w nim o inwestycjach w infrastrukturę, o dotacjach, które pozyskaliśmy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oraz o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zrealizowanych planach długoterminowych. </a:t>
            </a:r>
          </a:p>
          <a:p>
            <a:pPr>
              <a:lnSpc>
                <a:spcPct val="150000"/>
              </a:lnSpc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zapominamy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relacjach z najważniejszych działań jednostek zależnych od urzędu. Opisujemy nasze przedsięwzięcia na rzecz bezpieczeństwa, profilaktyki zdrowotnej i wsparcia dla osób 60+ i potrzebujących. </a:t>
            </a: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Wszystkiemu, co robimy, przyświeca jeden, główny </a:t>
            </a:r>
            <a:b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 – dobro naszych mieszkańców.</a:t>
            </a:r>
            <a:endParaRPr lang="pl-PL" b="1" dirty="0">
              <a:solidFill>
                <a:srgbClr val="014A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615345-4B7C-8CB7-EAF6-D9BDF596D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569" y="783041"/>
            <a:ext cx="3291595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0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7839937" y="29192"/>
            <a:ext cx="3901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WYDATKI OGÓŁEM</a:t>
            </a:r>
            <a:endParaRPr lang="pl-PL" sz="2800" dirty="0">
              <a:solidFill>
                <a:srgbClr val="014AB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B7DDE1-9B27-8B2C-9D71-1842D4CD29D9}"/>
              </a:ext>
            </a:extLst>
          </p:cNvPr>
          <p:cNvSpPr txBox="1"/>
          <p:nvPr/>
        </p:nvSpPr>
        <p:spPr>
          <a:xfrm>
            <a:off x="212437" y="552412"/>
            <a:ext cx="1115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 wydatków 2024 r.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163 046 209 zł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. Wykonanie 2024 r.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153 565 339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94,19%).</a:t>
            </a:r>
          </a:p>
        </p:txBody>
      </p:sp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6E1CA13F-8943-5168-30CF-347B1DBB8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428906"/>
              </p:ext>
            </p:extLst>
          </p:nvPr>
        </p:nvGraphicFramePr>
        <p:xfrm>
          <a:off x="212437" y="950202"/>
          <a:ext cx="11767125" cy="57020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6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9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Bieżące (zł)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Majątkowe (zł)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 (zł)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4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Oświata, edukacja i wychowanie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59 083 288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79 000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59 162 288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Ochrona środowiska i gospodarka komunalna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8 072 037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6 716 543 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14 788 580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Pomoc społeczna i rodzina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14 302 992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925 276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14 788 580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</a:t>
                      </a:r>
                      <a:r>
                        <a:rPr lang="pl-PL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mieszkańców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14 460 252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83 073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14 543 325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Utrzymanie, modernizacja </a:t>
                      </a:r>
                      <a:b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budowa dróg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6 639 474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5 214 866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11 854 340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zbiorowy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7 389 535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76 221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7 465 756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i sport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5 788 277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1 273 764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7 062 041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 długu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6 154 746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6 154 746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459963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Bezpieczeństwo i ochrona przeciwpożarowa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1 502 092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3 922 186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5 424 278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422329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Ochrona zdrowia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465 188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2 937 927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3 403 115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Wodociągi i kanalizacja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82 124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3 064 242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3 146 365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776653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Gospodarka mieszkaniowa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2 116 310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521 334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2 637 644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Pozostałe wydatki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2 694 593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2 694 593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128 750 907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24 814 432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153 565 339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27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7015500" y="208526"/>
            <a:ext cx="4936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WYDATKI MAJĄTKOWE</a:t>
            </a:r>
            <a:endParaRPr lang="pl-PL" sz="2800" dirty="0">
              <a:solidFill>
                <a:srgbClr val="014AB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B7DDE1-9B27-8B2C-9D71-1842D4CD29D9}"/>
              </a:ext>
            </a:extLst>
          </p:cNvPr>
          <p:cNvSpPr txBox="1"/>
          <p:nvPr/>
        </p:nvSpPr>
        <p:spPr>
          <a:xfrm>
            <a:off x="203200" y="609658"/>
            <a:ext cx="7102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25 392 073 zł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. Wykonanie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24 814 431 zł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(97,73%).</a:t>
            </a:r>
          </a:p>
        </p:txBody>
      </p:sp>
      <p:graphicFrame>
        <p:nvGraphicFramePr>
          <p:cNvPr id="2" name="Symbol zastępczy zawartości 3">
            <a:extLst>
              <a:ext uri="{FF2B5EF4-FFF2-40B4-BE49-F238E27FC236}">
                <a16:creationId xmlns:a16="http://schemas.microsoft.com/office/drawing/2014/main" id="{1625C7B0-DF7A-8DB0-8EBB-0A5CB4B54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261755"/>
              </p:ext>
            </p:extLst>
          </p:nvPr>
        </p:nvGraphicFramePr>
        <p:xfrm>
          <a:off x="203200" y="1132878"/>
          <a:ext cx="11748654" cy="5586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9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Majątkowe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Ochrona środowiska i gospodarka komunalna (m.in. spłaty PPP, wymiana pieców)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6 716 543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021509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Utrzymanie, modernizacja i budowa dróg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5 214 866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Bezpieczeństwo i ochrona przeciwpożarowa (m.in. zakup aut dla OSP, remont strażnic, monitoring)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3 922 186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Wodociągi i kanalizacja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3 064 242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Ochrona zdrowia (budowa przychodni zdrowia)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2 937 927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i sport (m.in. świetlica w Góraszce, place zabaw, projekt sali widowiskowej)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1 273 764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Pomoc społeczna i rodzina (spłata raty Domu</a:t>
                      </a:r>
                      <a:r>
                        <a:rPr lang="pl-PL" sz="18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Społecznego w Radiówku)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925 276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Gospodarka mieszkaniowa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521 334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 mieszkańców (remont BOM)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83 073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1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Oświata, wychowanie oraz edukacyjna (budowa placu zabaw przy przedszkolu </a:t>
                      </a:r>
                      <a:b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Woli Duckiej, adaptacja pomieszczeń biblioteki w SP Malcanów)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79 000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41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zbiorowy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76 221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77762"/>
                  </a:ext>
                </a:extLst>
              </a:tr>
              <a:tr h="3439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24 814 432</a:t>
                      </a: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114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4C9171-B64B-FBC3-DB5E-C8EF05C3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5769864" y="483513"/>
            <a:ext cx="5798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</a:rPr>
              <a:t>WYDATKI INWESTYCYJNE </a:t>
            </a:r>
          </a:p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</a:rPr>
              <a:t>W LATACH 2020-2025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977D5C0A-EF04-337D-0017-72A4ED7EF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021245"/>
              </p:ext>
            </p:extLst>
          </p:nvPr>
        </p:nvGraphicFramePr>
        <p:xfrm>
          <a:off x="1907667" y="1437620"/>
          <a:ext cx="9252154" cy="537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6831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64EDC8B-B2C5-D3EF-EF5D-401AFBCC9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59671EB-B4A5-F16F-131D-4D53582D4B40}"/>
              </a:ext>
            </a:extLst>
          </p:cNvPr>
          <p:cNvSpPr txBox="1"/>
          <p:nvPr/>
        </p:nvSpPr>
        <p:spPr>
          <a:xfrm>
            <a:off x="3995612" y="440162"/>
            <a:ext cx="76386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27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ZADŁUŻENIE Z TYTUŁU KREDYTÓW, POŻYCZEK, OBLIGACJI W STOSUNKU DO DOCHODÓW 2020 - 2024</a:t>
            </a:r>
            <a:r>
              <a:rPr lang="pl-PL" sz="2700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(ZŁ)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96E2ADF2-FD72-0E55-83CF-D1F2C62068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432255"/>
              </p:ext>
            </p:extLst>
          </p:nvPr>
        </p:nvGraphicFramePr>
        <p:xfrm>
          <a:off x="1106424" y="1619794"/>
          <a:ext cx="10527857" cy="488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47585245-D339-36A3-3227-6218EABED8AF}"/>
              </a:ext>
            </a:extLst>
          </p:cNvPr>
          <p:cNvSpPr/>
          <p:nvPr/>
        </p:nvSpPr>
        <p:spPr>
          <a:xfrm>
            <a:off x="4941455" y="6500134"/>
            <a:ext cx="378690" cy="223939"/>
          </a:xfrm>
          <a:prstGeom prst="rect">
            <a:avLst/>
          </a:prstGeom>
          <a:solidFill>
            <a:srgbClr val="014AB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2E28435-BBBE-F671-8FDE-FA3B6554A084}"/>
              </a:ext>
            </a:extLst>
          </p:cNvPr>
          <p:cNvSpPr/>
          <p:nvPr/>
        </p:nvSpPr>
        <p:spPr>
          <a:xfrm>
            <a:off x="6749042" y="6500133"/>
            <a:ext cx="378690" cy="223939"/>
          </a:xfrm>
          <a:prstGeom prst="rect">
            <a:avLst/>
          </a:prstGeom>
          <a:solidFill>
            <a:srgbClr val="00AAF5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D68A74D-92B0-4EF2-C079-A75A0A0E9F17}"/>
              </a:ext>
            </a:extLst>
          </p:cNvPr>
          <p:cNvSpPr txBox="1"/>
          <p:nvPr/>
        </p:nvSpPr>
        <p:spPr>
          <a:xfrm>
            <a:off x="5381552" y="6449457"/>
            <a:ext cx="130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Zadłużenie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6415063-9E60-0E3D-71F6-36E164A6E7F8}"/>
              </a:ext>
            </a:extLst>
          </p:cNvPr>
          <p:cNvSpPr txBox="1"/>
          <p:nvPr/>
        </p:nvSpPr>
        <p:spPr>
          <a:xfrm>
            <a:off x="7260644" y="6449457"/>
            <a:ext cx="130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Dochody</a:t>
            </a:r>
          </a:p>
        </p:txBody>
      </p:sp>
    </p:spTree>
    <p:extLst>
      <p:ext uri="{BB962C8B-B14F-4D97-AF65-F5344CB8AC3E}">
        <p14:creationId xmlns:p14="http://schemas.microsoft.com/office/powerpoint/2010/main" val="1370950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C8D32D-3115-265A-D69D-3D0A171B0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1299792" y="1997839"/>
            <a:ext cx="95924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SPRAWOZDANIE</a:t>
            </a:r>
            <a:r>
              <a:rPr lang="pl-PL" sz="3600" b="1" dirty="0">
                <a:solidFill>
                  <a:srgbClr val="014AB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 FINANSOWE </a:t>
            </a:r>
          </a:p>
          <a:p>
            <a:pPr algn="ctr"/>
            <a:r>
              <a:rPr lang="pl-PL" sz="3600" b="1" dirty="0">
                <a:solidFill>
                  <a:srgbClr val="014AB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ORAZ INFORMACJA</a:t>
            </a:r>
            <a:endParaRPr lang="pl-PL" sz="3600" b="1" dirty="0">
              <a:solidFill>
                <a:srgbClr val="014AB9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>
                <a:solidFill>
                  <a:srgbClr val="014AB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O STANIE MIENIA </a:t>
            </a:r>
          </a:p>
          <a:p>
            <a:pPr algn="ctr"/>
            <a:r>
              <a:rPr lang="pl-PL" sz="3600" b="1" dirty="0">
                <a:solidFill>
                  <a:srgbClr val="014AB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GMINY WIĄZOWNA</a:t>
            </a:r>
            <a:endParaRPr lang="pl-PL" sz="3600" b="1" dirty="0">
              <a:solidFill>
                <a:srgbClr val="014AB9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>
                <a:solidFill>
                  <a:srgbClr val="014AB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ZA 2024 ROK.</a:t>
            </a:r>
          </a:p>
        </p:txBody>
      </p:sp>
    </p:spTree>
    <p:extLst>
      <p:ext uri="{BB962C8B-B14F-4D97-AF65-F5344CB8AC3E}">
        <p14:creationId xmlns:p14="http://schemas.microsoft.com/office/powerpoint/2010/main" val="95941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321665" y="330160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SPRAWOZDANIE FINANSOWE ZA 2024 ROK</a:t>
            </a:r>
            <a:endParaRPr lang="pl-PL" sz="2800" b="1" dirty="0">
              <a:solidFill>
                <a:srgbClr val="014AB9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4360DCBD-0C8E-568B-31B4-FD1F90C20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683296"/>
              </p:ext>
            </p:extLst>
          </p:nvPr>
        </p:nvGraphicFramePr>
        <p:xfrm>
          <a:off x="653374" y="918662"/>
          <a:ext cx="10885251" cy="5778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9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3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12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Bilans jednostki budżetowej i samorządowego zakładu budżetowego</a:t>
                      </a:r>
                    </a:p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sporządzony na dzień 31.12.2024 r. - łączny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32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Aktywa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na </a:t>
                      </a:r>
                    </a:p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koniec roku (zł)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PASYWA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na </a:t>
                      </a:r>
                    </a:p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Koniec roku (zł)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07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Aktywa trwałe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368 624 106,31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Fundusz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309 514 585,37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 Wartości niematerialne i prawne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592 485,79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 Fundusz jednostki 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285 811 580,22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9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 Rzeczowe aktywa trwałe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312 822 221,12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 Wynik finansowy netto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23 703 005,15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4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A.III Należności długoterminowe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6 355 399,40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A.II.1 Zysk netto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92 619 438,83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00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A.IV Długoterminowe aktywa finansowe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48 854 000,00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A.II.2 Strata netto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-68 916 433,68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52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Aktywa obrotowe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14 430 420,00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Fundusze placówek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03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 Zapasy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143 042,12,00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Państwowe fundusze celowe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500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B.II Należności krótkoterminowe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12 197 021,28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Zobowiązania i rezerwy na zobowiązania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73 539 940,94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500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B.III Krótkoterminowe aktywa finansowe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877 193,94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D.I. Zobowiązania długoterminowe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49 266 139,04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94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B.IV Rozliczenia międzyokresowe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1 213 162,66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D.II.</a:t>
                      </a:r>
                      <a:r>
                        <a:rPr lang="pl-PL" sz="16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Zobowiązania krótkoterminowe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17 488 824,53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919">
                <a:tc rowSpan="2">
                  <a:txBody>
                    <a:bodyPr/>
                    <a:lstStyle/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D.III.</a:t>
                      </a:r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Rezerwy na zobowiązania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003821"/>
                  </a:ext>
                </a:extLst>
              </a:tr>
              <a:tr h="31695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D.IV.</a:t>
                      </a:r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Rozliczenia międzyokresowe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6 784 977,37</a:t>
                      </a: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626365"/>
                  </a:ext>
                </a:extLst>
              </a:tr>
              <a:tr h="30608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aktywów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383 054 526,31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pasywów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383 054 526,31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072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57C8B07-A021-FB45-A4E2-A7017B8E7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5916168" y="560283"/>
            <a:ext cx="5743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MIENIE KOMUNALNE </a:t>
            </a:r>
            <a:endParaRPr lang="pl-PL" sz="2800" b="1" dirty="0">
              <a:solidFill>
                <a:srgbClr val="014AB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014AB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STAN NA 31.12.2024 ROK </a:t>
            </a:r>
            <a:endParaRPr lang="pl-PL" sz="2800" b="1" dirty="0">
              <a:solidFill>
                <a:srgbClr val="014AB9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1EDCEC-2969-CE82-92FB-34614B6D2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703755"/>
              </p:ext>
            </p:extLst>
          </p:nvPr>
        </p:nvGraphicFramePr>
        <p:xfrm>
          <a:off x="678180" y="1589376"/>
          <a:ext cx="10981944" cy="4946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5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8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7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Rok 2023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Rok 2024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4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47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Własność Gminy Wiązowna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225,97 ha </a:t>
                      </a:r>
                    </a:p>
                    <a:p>
                      <a:pPr algn="ctr" fontAlgn="b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</a:t>
                      </a:r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49 249 385,46 zł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266,83 ha</a:t>
                      </a:r>
                      <a:r>
                        <a:rPr lang="pl-PL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57.290.138,50 zł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Samoistne posiadanie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118,23 ha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90,97 ha</a:t>
                      </a:r>
                    </a:p>
                    <a:p>
                      <a:pPr algn="ctr" fontAlgn="b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5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Wieczyste użytkowanie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 ha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 ha</a:t>
                      </a:r>
                    </a:p>
                    <a:p>
                      <a:pPr algn="ctr" fontAlgn="b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5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dyspozycji gminy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344,21 ha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357,80 ha</a:t>
                      </a:r>
                    </a:p>
                    <a:p>
                      <a:pPr algn="ctr" fontAlgn="b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73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Zasób gminny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225,43 ha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266,29 ha</a:t>
                      </a:r>
                    </a:p>
                    <a:p>
                      <a:pPr algn="ctr" fontAlgn="b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31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Dochody z mienia komunalnego Gminy Wiązowna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2 100 943,18</a:t>
                      </a:r>
                      <a:r>
                        <a:rPr lang="pl-PL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zł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1 214 849,23 zł</a:t>
                      </a:r>
                      <a:r>
                        <a:rPr lang="pl-PL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4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970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5422644-C190-C720-BEA7-83D6820C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1299791" y="852626"/>
            <a:ext cx="9592415" cy="4549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DZIĘKUJEMY ZA UWAGĘ</a:t>
            </a:r>
          </a:p>
          <a:p>
            <a:pPr algn="ctr">
              <a:lnSpc>
                <a:spcPct val="150000"/>
              </a:lnSpc>
            </a:pPr>
            <a:endParaRPr lang="pl-PL" sz="2800" b="1" dirty="0">
              <a:solidFill>
                <a:srgbClr val="014A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lt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JANUSZ BUDNY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WÓJT GMINY WIĄZOWNA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ANETA LELEŃ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ZASTĘPCA SKARBNIKA 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14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GMINY WIĄZOWNA</a:t>
            </a:r>
            <a:endParaRPr lang="pl-PL" sz="2800" b="1" dirty="0">
              <a:solidFill>
                <a:srgbClr val="014AB9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2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BE7BA27B-A60B-6C0B-C0A8-9A82666BC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350E344-D522-CFD9-2300-13E1E0232F16}"/>
              </a:ext>
            </a:extLst>
          </p:cNvPr>
          <p:cNvSpPr txBox="1"/>
          <p:nvPr/>
        </p:nvSpPr>
        <p:spPr>
          <a:xfrm>
            <a:off x="445008" y="1933709"/>
            <a:ext cx="11301984" cy="267765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rgbClr val="014AB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NAJWAŻNIEJSZE </a:t>
            </a:r>
          </a:p>
          <a:p>
            <a:pPr algn="ctr">
              <a:lnSpc>
                <a:spcPct val="150000"/>
              </a:lnSpc>
            </a:pPr>
            <a:r>
              <a:rPr lang="pl-PL" sz="4800" b="1" dirty="0">
                <a:solidFill>
                  <a:srgbClr val="014AB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PROJEKTY</a:t>
            </a:r>
          </a:p>
          <a:p>
            <a:pPr algn="ctr"/>
            <a:r>
              <a:rPr lang="pl-PL" sz="4800" b="1" dirty="0">
                <a:solidFill>
                  <a:srgbClr val="014AB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2024 ROKU</a:t>
            </a:r>
          </a:p>
        </p:txBody>
      </p:sp>
    </p:spTree>
    <p:extLst>
      <p:ext uri="{BB962C8B-B14F-4D97-AF65-F5344CB8AC3E}">
        <p14:creationId xmlns:p14="http://schemas.microsoft.com/office/powerpoint/2010/main" val="26392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799EBF8-580E-9BEF-14EB-DCB9324E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934001" y="304555"/>
            <a:ext cx="5113650" cy="1096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INWESTUJEMY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MIEJSCA INTEGRACJI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246966" y="1406451"/>
            <a:ext cx="3001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2024 r. powstały: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0655538-D409-7B64-55A7-19EA113788ED}"/>
              </a:ext>
            </a:extLst>
          </p:cNvPr>
          <p:cNvSpPr txBox="1"/>
          <p:nvPr/>
        </p:nvSpPr>
        <p:spPr>
          <a:xfrm>
            <a:off x="110698" y="1741530"/>
            <a:ext cx="627507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Centrum Aktywności Lokalnej w Gliniance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świetlicą,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filią biblioteki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lokalami użytkowymi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 inwestycji to ponad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4 500 000 zł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EB5F822-2221-218F-34A1-26F856A69839}"/>
              </a:ext>
            </a:extLst>
          </p:cNvPr>
          <p:cNvSpPr txBox="1"/>
          <p:nvPr/>
        </p:nvSpPr>
        <p:spPr>
          <a:xfrm>
            <a:off x="92109" y="2987539"/>
            <a:ext cx="613291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Świetlica z wyposażeniem i zagospodarowaniem terenu w Górasz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koszt inwestycji to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blisko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 tys. zł,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tym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tys.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dofinansowania w ramach programu „Mazowsze dla lokalnych centrów integracyjnych 2024”. 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FF5B4C2-7007-01C9-1BFC-BE539A70C676}"/>
              </a:ext>
            </a:extLst>
          </p:cNvPr>
          <p:cNvSpPr txBox="1"/>
          <p:nvPr/>
        </p:nvSpPr>
        <p:spPr>
          <a:xfrm>
            <a:off x="123098" y="5105860"/>
            <a:ext cx="625027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 sali widowiskowej przy Pawilonie Kultury </a:t>
            </a:r>
            <a:b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Wiązownie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wraz z zagospodarowaniem terenu wokół -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koszt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2,7 mln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tym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mln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 Rządowego Funduszu Polski Ład.</a:t>
            </a:r>
            <a:endParaRPr lang="pl-PL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ABD74C0-768A-930B-F8D0-91328B262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" b="20270"/>
          <a:stretch>
            <a:fillRect/>
          </a:stretch>
        </p:blipFill>
        <p:spPr>
          <a:xfrm>
            <a:off x="6228245" y="127586"/>
            <a:ext cx="2894076" cy="182337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AB2D4D0-F8D2-B6F9-0011-8076EBC0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0"/>
          <a:stretch>
            <a:fillRect/>
          </a:stretch>
        </p:blipFill>
        <p:spPr>
          <a:xfrm>
            <a:off x="9033424" y="540351"/>
            <a:ext cx="2942506" cy="174379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2965C1-341D-8DB8-594B-B74B8A031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7" r="25678" b="5970"/>
          <a:stretch>
            <a:fillRect/>
          </a:stretch>
        </p:blipFill>
        <p:spPr>
          <a:xfrm rot="5400000">
            <a:off x="6841570" y="1716307"/>
            <a:ext cx="1723651" cy="287200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BCB5662-F2E4-BC24-8F7D-64FEF6CEE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5882"/>
          <a:stretch>
            <a:fillRect/>
          </a:stretch>
        </p:blipFill>
        <p:spPr>
          <a:xfrm>
            <a:off x="8988684" y="2645266"/>
            <a:ext cx="2989532" cy="181139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E189B38-F54A-5A8A-51BF-5C152BCF6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8372"/>
          <a:stretch>
            <a:fillRect/>
          </a:stretch>
        </p:blipFill>
        <p:spPr>
          <a:xfrm>
            <a:off x="6267392" y="4533666"/>
            <a:ext cx="2815782" cy="191156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660BE1B-23FF-7D77-361B-D941164C70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494" y="4906020"/>
            <a:ext cx="2989532" cy="1730503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7E71DEC-44FD-6919-4353-22D059C16815}"/>
              </a:ext>
            </a:extLst>
          </p:cNvPr>
          <p:cNvSpPr txBox="1"/>
          <p:nvPr/>
        </p:nvSpPr>
        <p:spPr>
          <a:xfrm>
            <a:off x="9139399" y="164683"/>
            <a:ext cx="2872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Arial Black" panose="020B0A04020102020204" pitchFamily="34" charset="0"/>
              </a:rPr>
              <a:t>CAL w Gliniance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41948F-F7EA-1564-4A72-5EDE5693C31F}"/>
              </a:ext>
            </a:extLst>
          </p:cNvPr>
          <p:cNvSpPr txBox="1"/>
          <p:nvPr/>
        </p:nvSpPr>
        <p:spPr>
          <a:xfrm>
            <a:off x="5996892" y="4020758"/>
            <a:ext cx="3036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latin typeface="Arial Black" panose="020B0A04020102020204" pitchFamily="34" charset="0"/>
              </a:rPr>
              <a:t>Świetlica w Góraszce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DC4F298-FC6E-3E45-5C22-E491865BCDAC}"/>
              </a:ext>
            </a:extLst>
          </p:cNvPr>
          <p:cNvSpPr txBox="1"/>
          <p:nvPr/>
        </p:nvSpPr>
        <p:spPr>
          <a:xfrm>
            <a:off x="5929872" y="6422637"/>
            <a:ext cx="3036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latin typeface="Arial Black" panose="020B0A04020102020204" pitchFamily="34" charset="0"/>
              </a:rPr>
              <a:t>Sala przy Pawilonie</a:t>
            </a:r>
          </a:p>
        </p:txBody>
      </p:sp>
    </p:spTree>
    <p:extLst>
      <p:ext uri="{BB962C8B-B14F-4D97-AF65-F5344CB8AC3E}">
        <p14:creationId xmlns:p14="http://schemas.microsoft.com/office/powerpoint/2010/main" val="275214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5C14A89-1BD5-E8FB-46D6-88FF90E80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42980" y="604385"/>
            <a:ext cx="6512813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NOWA PRZYCHODNIA ZDROWIA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242980" y="1137160"/>
            <a:ext cx="1064061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2024 r. za gminnym targowiskiem, zgodnie z projektem powstałym w 2023 r., </a:t>
            </a:r>
            <a:b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ruszyła budowa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nowej przychodni zdrowia w Wiązownie.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Wartość inwestycji to blisko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7,9 mln zł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mln zł dofinansowania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VIII edycji Rządowego Funduszu Polski Ład: Program Inwestycji Strategicznych.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Prace przy obiekcie i wokół niego dobiegają końca. Trwają odbiory – ten proces potrwa jeszcze kilka miesięcy.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E9F0130-141F-8F99-D5AE-D16E62CC8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0" y="4024858"/>
            <a:ext cx="3769917" cy="25132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8C9EF4B-EDD8-F7BD-F4A6-0C70A3162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8"/>
          <a:stretch>
            <a:fillRect/>
          </a:stretch>
        </p:blipFill>
        <p:spPr>
          <a:xfrm>
            <a:off x="4244725" y="4024858"/>
            <a:ext cx="3716037" cy="253402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44F25E8-BE4B-F14C-9B88-CEC67F7CA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r="28775" b="26179"/>
          <a:stretch>
            <a:fillRect/>
          </a:stretch>
        </p:blipFill>
        <p:spPr>
          <a:xfrm>
            <a:off x="8201180" y="4024859"/>
            <a:ext cx="3636328" cy="25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6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9AAC2EE8-FE5C-CC93-6487-3F37A807B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42627" y="612799"/>
            <a:ext cx="7716301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MIESZKANIA DLA</a:t>
            </a:r>
            <a:r>
              <a:rPr lang="pl-PL" sz="2800" b="1" dirty="0">
                <a:solidFill>
                  <a:srgbClr val="014AB9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POTRZEBUJĄCYCH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206635" y="1488278"/>
            <a:ext cx="6774469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Trzy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dwupiętrowe </a:t>
            </a: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budynki komunalne 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</a:t>
            </a: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mieszkaniami komunalnymi i </a:t>
            </a: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socjalnymi</a:t>
            </a: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powstały </a:t>
            </a: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Radiówku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każdym jest </a:t>
            </a: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osiem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lokali z aneksami kuchennymi </a:t>
            </a:r>
            <a:b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pokojach dziennych. Mieszkania, z balkonem lub ogródkiem, mają od </a:t>
            </a:r>
            <a:r>
              <a:rPr lang="pl-PL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 do 52 m</a:t>
            </a:r>
            <a:r>
              <a:rPr lang="pl-PL" b="1" baseline="30000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Te na parterze są przystosowane dla osób z niepełnosprawnościami.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Obok jednego z budynków znajduje się niewielki plac zabaw dla dzieci. Teren jest ogrodzony i monitorowany.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 całej inwestycji to blisko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mln zł,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prawie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8,8 mln zł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bezzwrotnego wsparcia z Funduszu Dopłat 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w ramach realizacji przez Bank Gospodarstwa Krajowego.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E3D8622-90DC-C6F2-28D3-ACB12DBD4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3787374"/>
            <a:ext cx="4180332" cy="278688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F222B7F-6D17-D48E-820E-E779CF08F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1" b="18646"/>
          <a:stretch>
            <a:fillRect/>
          </a:stretch>
        </p:blipFill>
        <p:spPr>
          <a:xfrm>
            <a:off x="7589520" y="851867"/>
            <a:ext cx="4208882" cy="26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2C9C-E533-8F63-EFFE-5DA6BA6C3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93D77BD-5FC1-F8FD-D384-B530F2E1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3935DFD-94B8-32B1-999D-9F3C81481176}"/>
              </a:ext>
            </a:extLst>
          </p:cNvPr>
          <p:cNvSpPr txBox="1"/>
          <p:nvPr/>
        </p:nvSpPr>
        <p:spPr>
          <a:xfrm>
            <a:off x="252353" y="879429"/>
            <a:ext cx="8589893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NOWE DROGI – LEPSZA KOMUNIKACJA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780E98D-FBCB-8F1B-A0CE-EEE766982C65}"/>
              </a:ext>
            </a:extLst>
          </p:cNvPr>
          <p:cNvSpPr txBox="1"/>
          <p:nvPr/>
        </p:nvSpPr>
        <p:spPr>
          <a:xfrm>
            <a:off x="252353" y="2638584"/>
            <a:ext cx="11626425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Tajemnicza w Michałówku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drogi z kostki brukowej. Koszt budowy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775 tys.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Sadowa w Wiązownie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 to kontynuacja działań z 2023 r., wybudowaliśmy nowy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444 m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odcinek od skrzyżowania z ul. Malwy. Koszt tej inwestycji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556 tys.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ścieżka rowerowa w Woli Duckiej i Woli Karczewskiej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 powstało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1,27 km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drogi dla rowerów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i pieszych. Inwestycja była współfinansowana z Rządowego Funduszu Rozwoju Dróg, a całkowity koszt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1,98 mln zł.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Górna i Kręta w Zakręcie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na ul. Górnej powstał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452 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odcinek, na ul. Krętej zaś o długości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m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 Całkowity koszt budowy wyniósł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870 tys. zł.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Willowa w Majdanie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powstał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233 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odcinek. Całkowity koszt tej inwestycji wyniósł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tys. zł.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BB8DC89-EF3F-6EDB-71D6-4C32C023691D}"/>
              </a:ext>
            </a:extLst>
          </p:cNvPr>
          <p:cNvSpPr txBox="1"/>
          <p:nvPr/>
        </p:nvSpPr>
        <p:spPr>
          <a:xfrm>
            <a:off x="252353" y="1942170"/>
            <a:ext cx="921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Rok 2024 to kolejny etap rozwoju infrastrukturalnego naszej gminy. </a:t>
            </a:r>
          </a:p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Powstały m.in.: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244C8B1-2B57-7290-6188-FCE4104A0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t="10159" r="-4637" b="-1640"/>
          <a:stretch>
            <a:fillRect/>
          </a:stretch>
        </p:blipFill>
        <p:spPr>
          <a:xfrm>
            <a:off x="8117085" y="115635"/>
            <a:ext cx="4074915" cy="259313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D8001A0-7EF3-F912-ADAD-6884619CCDAD}"/>
              </a:ext>
            </a:extLst>
          </p:cNvPr>
          <p:cNvSpPr txBox="1"/>
          <p:nvPr/>
        </p:nvSpPr>
        <p:spPr>
          <a:xfrm>
            <a:off x="8842246" y="165865"/>
            <a:ext cx="3036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latin typeface="Arial Black" panose="020B0A04020102020204" pitchFamily="34" charset="0"/>
              </a:rPr>
              <a:t>Budowa ul. Sadowej</a:t>
            </a:r>
          </a:p>
        </p:txBody>
      </p:sp>
    </p:spTree>
    <p:extLst>
      <p:ext uri="{BB962C8B-B14F-4D97-AF65-F5344CB8AC3E}">
        <p14:creationId xmlns:p14="http://schemas.microsoft.com/office/powerpoint/2010/main" val="201386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EE2CA-F2E0-D085-FF7D-683369971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C1034CC-B2B3-CB85-7DA6-15B1FD030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7873FFA-ADCD-B9DF-E18D-2DA08ADE12F0}"/>
              </a:ext>
            </a:extLst>
          </p:cNvPr>
          <p:cNvSpPr txBox="1"/>
          <p:nvPr/>
        </p:nvSpPr>
        <p:spPr>
          <a:xfrm>
            <a:off x="91440" y="1089074"/>
            <a:ext cx="11351383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NOWE ODCINKI WODOCIĄGÓW I KANALIZACJI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8B1481C-241C-69C2-4B1D-C026EEE6A085}"/>
              </a:ext>
            </a:extLst>
          </p:cNvPr>
          <p:cNvSpPr txBox="1"/>
          <p:nvPr/>
        </p:nvSpPr>
        <p:spPr>
          <a:xfrm>
            <a:off x="212098" y="1725970"/>
            <a:ext cx="9663422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Sieć kanalizacyjna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 na początku 2024 r. wynosiła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75,79 km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(38,45%), na koniec roku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77,04 km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(39,26%). Nowe odcinki powstały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Wiązownie, Góraszce i </a:t>
            </a:r>
            <a:r>
              <a:rPr lang="pl-PL" b="1" dirty="0" err="1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Emowie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 Koszty inwestycji wyniosły ponad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1 643 679,32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 Do zbiorczej sieci kanalizacyjnej podłączyło się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nieruchomości.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86862E3-1FF7-C06D-EC54-9CC08E2CF94E}"/>
              </a:ext>
            </a:extLst>
          </p:cNvPr>
          <p:cNvSpPr txBox="1"/>
          <p:nvPr/>
        </p:nvSpPr>
        <p:spPr>
          <a:xfrm>
            <a:off x="212098" y="3732267"/>
            <a:ext cx="8255245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Sieć wodociągowa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 na początku 2024 r. miała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220,70 km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 a na koniec roku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227,13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km i zwiększyła się o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6,43 km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Poziom zwodociągowania wyniósł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98,35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%. Nowe odcinki powstały w: </a:t>
            </a: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Malcanowie, Gliniance, Wiązownie, Woli Karczewskiej, Kopkach, Duchnowie, Zakręcie i Pęclinie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 Na ich budowę wydaliśmy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1 249 592,35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E1FFCC-F3EC-08C5-FE98-C04CCC303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07" y="3637077"/>
            <a:ext cx="3581541" cy="238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7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2C40FC3-18F7-F5EF-17F1-8B17DE665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98426" y="554783"/>
            <a:ext cx="10433881" cy="1096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DOTACJE ZEWNĘTRZNE WSPARCIEM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14AB9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BUDŻETU</a:t>
            </a:r>
            <a:endParaRPr lang="pl-PL" sz="2800" dirty="0">
              <a:solidFill>
                <a:srgbClr val="014AB9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472356" y="2423360"/>
            <a:ext cx="7443216" cy="403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Budowę i rozbudowę dróg w Gliniance oraz budowę drogi dla pieszych i rowerów z Rzakty do Glinianki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mln zł,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wartość całej inwestycji to ponad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Modernizację dachu zabytkowego kościoła w Gliniance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500 tys. zł,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wartość całej inwestycji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512 tys.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zł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Zapobieganie bezdomności zwierząt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(sterylizacja i kastracja) – dotacja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 wartość zadani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tys. zł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l-PL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Wsparcie dla OSP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blisko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2,2 mln zł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nowe samochody ratowniczo-gaśnicze i remonty strażnic oraz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tys. zł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zakupy sprzętu dla jednostek;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014A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Doposażenie świetlic i placów zabaw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 tys. zł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wartość całej inwestycji to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184 000 zł.</a:t>
            </a:r>
            <a:endParaRPr lang="pl-PL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FF22E9A-C9CA-5FCB-0F4F-C2748455A758}"/>
              </a:ext>
            </a:extLst>
          </p:cNvPr>
          <p:cNvSpPr txBox="1"/>
          <p:nvPr/>
        </p:nvSpPr>
        <p:spPr>
          <a:xfrm>
            <a:off x="298427" y="1701936"/>
            <a:ext cx="6788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Podpisaliśmy </a:t>
            </a:r>
            <a:r>
              <a:rPr lang="pl-PL" sz="1800" b="1" dirty="0">
                <a:solidFill>
                  <a:srgbClr val="014AB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umowy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łączną kwotę ponad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37 mln zł, </a:t>
            </a:r>
          </a:p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m.in. na: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7851BE-DAC7-014A-85DC-FECC15A1C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06" y="4011078"/>
            <a:ext cx="3728357" cy="20990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5095A7-A6B3-1355-C118-4A4CFED3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9" r="9035"/>
          <a:stretch>
            <a:fillRect/>
          </a:stretch>
        </p:blipFill>
        <p:spPr>
          <a:xfrm>
            <a:off x="8058232" y="1287092"/>
            <a:ext cx="3728357" cy="25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86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2877</Words>
  <Application>Microsoft Office PowerPoint</Application>
  <PresentationFormat>Panoramiczny</PresentationFormat>
  <Paragraphs>458</Paragraphs>
  <Slides>27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Izabela Trzaska</dc:creator>
  <cp:lastModifiedBy>Izabela Trzaska</cp:lastModifiedBy>
  <cp:revision>72</cp:revision>
  <cp:lastPrinted>2025-06-27T11:18:54Z</cp:lastPrinted>
  <dcterms:created xsi:type="dcterms:W3CDTF">2024-06-17T10:11:42Z</dcterms:created>
  <dcterms:modified xsi:type="dcterms:W3CDTF">2025-06-27T11:24:11Z</dcterms:modified>
</cp:coreProperties>
</file>