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6" r:id="rId4"/>
    <p:sldId id="285" r:id="rId5"/>
    <p:sldId id="284" r:id="rId6"/>
    <p:sldId id="283" r:id="rId7"/>
    <p:sldId id="280" r:id="rId8"/>
    <p:sldId id="288" r:id="rId9"/>
    <p:sldId id="290" r:id="rId10"/>
    <p:sldId id="291" r:id="rId11"/>
    <p:sldId id="292" r:id="rId12"/>
    <p:sldId id="293" r:id="rId13"/>
    <p:sldId id="278" r:id="rId14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166"/>
    <a:srgbClr val="44A369"/>
    <a:srgbClr val="43A268"/>
    <a:srgbClr val="45A469"/>
    <a:srgbClr val="3FA065"/>
    <a:srgbClr val="ABE4C1"/>
    <a:srgbClr val="45A46A"/>
    <a:srgbClr val="4EA971"/>
    <a:srgbClr val="42A267"/>
    <a:srgbClr val="47A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125635-6D99-4804-AA81-49729C396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6903FA3-810F-457C-9751-330150838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AFA1C81-C8FB-432D-8CC0-47E5987C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7B745C5-A101-44A5-A322-FC599145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38F9AF4-EFAC-4A56-B902-A639C684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34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D7D067-54C7-4D01-A7AB-532BBCBB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D665160-C616-46E3-A47A-8CA063F40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C148085-AE2D-492B-933D-89C6416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F50EC84-BEED-4F4A-B270-7F493DB4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4D15772-E7CF-49D0-8266-8B5D1B69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6851E716-CDA1-41B3-A011-5C9935110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CA0E618-54D2-4EE0-A097-9A0AF2E57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AE1D62D-6D86-4D84-9BEF-E79228DF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EDBD5A-C8A2-4DF3-98EB-9CD7812A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92C3415-F3A2-4B93-9EBF-82557AAA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82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6F86C9-0CC2-4A23-A436-234DE1EC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10A2CE-DF79-4B37-9E03-F339D183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47534A7-FD2A-4F83-A8D0-3EC6CD95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87DF42B-1FE9-49E2-B1DC-41EE233B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368CD8E-CD77-4413-9C93-313EC067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97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169839-C410-465A-AF8F-76CD0B13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158236A-F58E-4E41-AB27-EE5B54E5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3F7979C-9875-4DC0-88AF-D15CDBF2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67FE0C3-7FEC-44F0-B260-E78D7F8D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836C9AD-5A3F-49A8-BBE6-97A68CC8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06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C9BD1A-E2DB-47F9-9B90-8EAA1BFD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0BCC209-B752-41A4-B6BA-6239CF045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0DB3411-14AB-49CD-BE53-D9128D067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9DB36050-B407-4FCA-B3E0-A864DC21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E05C77D-6A7E-465D-8539-B25E36A7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FECB02F-BCB2-47B7-9879-A7500B4E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96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AF325C-1246-418D-A3DA-4A29452C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D9131F8-396C-4486-8D50-6A35E8802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9872722-3623-422D-AA10-56F96ED0B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B13288F6-9EDE-4934-90DE-74B141593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440DFFF6-5E3E-43EA-B443-40926A338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D87FE6E1-33AA-4A7B-B90A-85C13282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15045F44-7872-49C6-82D4-94D7A864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F8DC37FF-5FEB-4ED5-B1D3-7BB0FFA8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07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334EE1-46EA-4312-BDDC-DF21E3F7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A3C7710-4C25-4EAA-BD29-B53255FF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145DFD43-CE11-4E1C-B679-ABC7930F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70AFA60-FB36-4595-BD32-AFD95751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09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E6F96FC-817D-42C8-85AA-BF83FAA5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A5610967-3E93-45D5-A6E7-BF6A1561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1BF95548-C075-4C2E-85A0-985AFD2D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04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56D5E4C-6A27-4560-B5E9-C5A0373A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8164E54-7E60-4043-BAA0-17C326DDE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E9AE254-6309-46D9-8D6B-84876629C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0064B38-3B2F-4366-BC51-55573EA3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4BEA3F5-8D7B-49F3-91EB-70C70560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D2EC2DA-39BD-44AB-B0AE-A0A8BC9C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37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DEF528-6200-47BB-8A8E-59D83BE9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079A0C16-0D31-4004-BADD-FFC76BF39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1C27915-2AF8-45B1-ADD2-6B66CD86D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7DF7490-4CEC-4387-8567-E4146206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390CFB8-6F19-4CEB-A2E8-360A74B6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B2E45E8-3FA3-40CF-A8E8-566B05D6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4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BF958E7-3709-4663-AB47-68A43336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E567FD2-2958-452E-9D43-F231C6513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17174B6-2C26-442D-B57B-D617B12C7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72F96-F3EE-4B69-84B5-3771DD229B43}" type="datetimeFigureOut">
              <a:rPr lang="pl-PL" smtClean="0"/>
              <a:t>09.12.2024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CDFBE41-E212-4F04-969B-A510C3656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150E866-09FC-484D-A1D7-5C8950478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FB1F-A866-4C97-A7B1-AF33469DFD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05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9933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947108" y="2883608"/>
            <a:ext cx="8297784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Wieloletnia Prognoza Finansowa </a:t>
            </a:r>
          </a:p>
          <a:p>
            <a:pPr algn="ctr"/>
            <a:r>
              <a:rPr lang="pl-P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Gminy Wiązowna          </a:t>
            </a:r>
          </a:p>
          <a:p>
            <a:pPr algn="ctr"/>
            <a:r>
              <a:rPr lang="pl-P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  na lata </a:t>
            </a:r>
            <a:r>
              <a:rPr lang="pl-PL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2025-2037</a:t>
            </a:r>
            <a:endParaRPr lang="pl-PL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i="1" dirty="0">
                <a:cs typeface="Arial" panose="020B0604020202020204" pitchFamily="34" charset="0"/>
              </a:rPr>
              <a:t>Wiązowna, </a:t>
            </a:r>
            <a:r>
              <a:rPr lang="pl-PL" sz="2400" i="1" dirty="0" smtClean="0">
                <a:cs typeface="Arial" panose="020B0604020202020204" pitchFamily="34" charset="0"/>
              </a:rPr>
              <a:t>09.12.2024 </a:t>
            </a:r>
            <a:r>
              <a:rPr lang="pl-PL" sz="2400" i="1" dirty="0">
                <a:cs typeface="Arial" panose="020B0604020202020204" pitchFamily="34" charset="0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409107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838200" y="1985320"/>
            <a:ext cx="11066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Przychody ogółem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3.000.000,00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algn="ctr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Kredyt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3.000.000,00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zł.</a:t>
            </a:r>
          </a:p>
          <a:p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Rozchody ogółem (raty) –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7.262.500,00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Przychody i rozchody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7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838200" y="1985320"/>
            <a:ext cx="967648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r. –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104.597.255,27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r. –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99.984.755,27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(tj.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61,09%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planowanych dochodów na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r.)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Zadłużenie</a:t>
            </a:r>
          </a:p>
        </p:txBody>
      </p:sp>
    </p:spTree>
    <p:extLst>
      <p:ext uri="{BB962C8B-B14F-4D97-AF65-F5344CB8AC3E}">
        <p14:creationId xmlns:p14="http://schemas.microsoft.com/office/powerpoint/2010/main" val="82908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838200" y="1985320"/>
            <a:ext cx="967648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Wydatki ogółem: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1.351.826,15 zł</a:t>
            </a:r>
          </a:p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(w </a:t>
            </a:r>
            <a:r>
              <a:rPr lang="pl-PL" sz="2000" smtClean="0">
                <a:latin typeface="Arial" panose="020B0604020202020204" pitchFamily="34" charset="0"/>
                <a:cs typeface="Arial" panose="020B0604020202020204" pitchFamily="34" charset="0"/>
              </a:rPr>
              <a:t>roku 2024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1.532.704,29 zł)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tym:</a:t>
            </a: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Wydatki bieżące 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984.028,15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(73%)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Wydatki inwestycyjne 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367.798,00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(27%)</a:t>
            </a:r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Fundusz sołecki na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</p:txBody>
      </p:sp>
    </p:spTree>
    <p:extLst>
      <p:ext uri="{BB962C8B-B14F-4D97-AF65-F5344CB8AC3E}">
        <p14:creationId xmlns:p14="http://schemas.microsoft.com/office/powerpoint/2010/main" val="382947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xmlns="" id="{8BAA4FC2-88EA-491C-817B-3DC0DFEAB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-50564"/>
            <a:ext cx="12192000" cy="6908564"/>
          </a:xfrm>
          <a:prstGeom prst="rect">
            <a:avLst/>
          </a:prstGeom>
          <a:ln w="57150">
            <a:solidFill>
              <a:srgbClr val="42A267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b="1" dirty="0" smtClean="0"/>
          </a:p>
          <a:p>
            <a:r>
              <a:rPr lang="pl-PL" b="1" dirty="0" smtClean="0"/>
              <a:t>Wójt </a:t>
            </a:r>
            <a:r>
              <a:rPr lang="pl-PL" b="1" dirty="0"/>
              <a:t>Gminy </a:t>
            </a:r>
            <a:r>
              <a:rPr lang="pl-PL" b="1" dirty="0" smtClean="0"/>
              <a:t>Wiązowna - Janusz Budny</a:t>
            </a:r>
          </a:p>
          <a:p>
            <a:r>
              <a:rPr lang="pl-PL" b="1" dirty="0" smtClean="0"/>
              <a:t>Zastępca Skarbnika - </a:t>
            </a:r>
            <a:r>
              <a:rPr lang="pl-PL" b="1" dirty="0" smtClean="0"/>
              <a:t>Aneta Leleń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43105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" y="62446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571865" y="2232819"/>
            <a:ext cx="11665373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Spełnia wymogi art. 242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ustawy o finansach publicznych,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tj. kwota wydatków bieżących jest niższa o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16.608.495,90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planowanych dochodów bieżących powiększonych o przychody,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 których mowa w art. 217 ust. 2 pkt 5,7 i 8 (tzw. wolne środki);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Spełnia wymogi art. 243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ww. ustawy, co oznacza, że planowane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obciążenie budżetu spłatami zobowiązań w latach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2025-2037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kształtuje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się poniżej maksymalnego dopuszczalnego wskaźnika wynikającego 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 art. 243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u.f.p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Wieloletnia Prognoza Finansowa Gminy Wiązowna na lata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2025-2037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9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9933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194485" y="2883608"/>
            <a:ext cx="963827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przedsięwzięć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wieloletnich               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 kwotę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192.080.507,32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zł </a:t>
            </a:r>
          </a:p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(Załącznik nr 2 do Uchwały ws.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WPF - limity zobowiązań)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Wieloletnia Prognoza Finansowa Gminy Wiązowna na lata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2025-2037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76144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9933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2757426" y="2883608"/>
            <a:ext cx="66771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 Budżet Gminy Wiązowna  </a:t>
            </a:r>
          </a:p>
          <a:p>
            <a:pPr algn="ctr"/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3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614616" y="2133600"/>
            <a:ext cx="923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Dochody ogółem –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164.101.238,00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 tym:</a:t>
            </a:r>
          </a:p>
          <a:p>
            <a:pPr algn="ctr"/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Dochody bieżące –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147.312.233,90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Dochody majątkowe –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16.789.004,10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Dochody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1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78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Dochody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pl-PL" sz="3600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833119"/>
              </p:ext>
            </p:extLst>
          </p:nvPr>
        </p:nvGraphicFramePr>
        <p:xfrm>
          <a:off x="1145059" y="1441626"/>
          <a:ext cx="9267569" cy="4515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9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2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5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3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Struktura dochodów budżetu Gminy Wiązowna na </a:t>
                      </a:r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 </a:t>
                      </a: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rok (w zł)</a:t>
                      </a:r>
                    </a:p>
                  </a:txBody>
                  <a:tcPr marL="9525" marR="9525" marT="9525" marB="0" anchor="b">
                    <a:solidFill>
                      <a:srgbClr val="45A4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89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Wyszczególnienie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Udziały w podatku dochodowym (PIT i CIT)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039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Podatki i opłaty lokalne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Subwencje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991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Dochody majątkowe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789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8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dochody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Opłaty za gospodarowanie odpadami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Dotacje na bieżące zadania własne i zlecone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601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4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Wpływy z podatku od czynności cywilnoprawnych (PCC)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527 507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372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solidFill>
                      <a:srgbClr val="40A1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  <a:r>
                        <a:rPr lang="pl-PL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101 238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0A1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0A1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87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449859" y="1985320"/>
            <a:ext cx="90648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Wydatki ogółem –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159.838.738,00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 tym:</a:t>
            </a:r>
          </a:p>
          <a:p>
            <a:pPr algn="ctr"/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Wydatki bieżące –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130.703.738,00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Wydatki inwestycyjne –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29.135.000,00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Wydatki </a:t>
            </a: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3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65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2" name="Prostokąt 1"/>
          <p:cNvSpPr/>
          <p:nvPr/>
        </p:nvSpPr>
        <p:spPr>
          <a:xfrm>
            <a:off x="1449859" y="1985320"/>
            <a:ext cx="9064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35754"/>
            <a:ext cx="10515600" cy="62327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033497"/>
              </p:ext>
            </p:extLst>
          </p:nvPr>
        </p:nvGraphicFramePr>
        <p:xfrm>
          <a:off x="1163183" y="980307"/>
          <a:ext cx="9193427" cy="5203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9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4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19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Struktura wydatków Gminy Wiązowna na </a:t>
                      </a:r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rok (w zł)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8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Wyszczególnienie</a:t>
                      </a:r>
                    </a:p>
                  </a:txBody>
                  <a:tcPr marL="9525" marR="9525" marT="9525" marB="0" anchor="ctr">
                    <a:solidFill>
                      <a:srgbClr val="40A1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 (w zł)</a:t>
                      </a:r>
                    </a:p>
                  </a:txBody>
                  <a:tcPr marL="9525" marR="9525" marT="9525" marB="0" anchor="ctr">
                    <a:solidFill>
                      <a:srgbClr val="40A1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40A166"/>
                    </a:solidFill>
                  </a:tcPr>
                </a:tc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Oświata i edukacyjna opieka wychowawcza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39,5%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Utrzymanie dróg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Ochrona środowiska i gospodarka komunalna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Pomoc społeczna i Rodzina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026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Obsługa administracyjna mieszkańców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004 310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Kultura i sport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771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648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 zbiorowy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06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Bezpieczeństwo publiczne i ochrona przeciwpożarowa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769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Ochrona zdrowia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Obsługa długu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Budowa wodociągu i kanalizacji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547 906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Gospodarka mieszkaniowa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838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  <a:endParaRPr lang="pl-PL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wydatki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207 562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398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  <a:r>
                        <a:rPr lang="pl-PL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838 738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78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F8C142E-B768-46DD-9A33-EF7E9FA88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" y="-65902"/>
            <a:ext cx="12192000" cy="6858000"/>
          </a:xfrm>
          <a:prstGeom prst="rect">
            <a:avLst/>
          </a:prstGeom>
          <a:ln w="57150">
            <a:solidFill>
              <a:srgbClr val="47A56C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41578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inwestycyjne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152461"/>
              </p:ext>
            </p:extLst>
          </p:nvPr>
        </p:nvGraphicFramePr>
        <p:xfrm>
          <a:off x="1194487" y="686478"/>
          <a:ext cx="9605318" cy="4998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8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1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47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Struktura wydatków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inwestycyjnych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Gminy Wiązowna na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rok (w zł)</a:t>
                      </a:r>
                    </a:p>
                  </a:txBody>
                  <a:tcPr marL="9525" marR="9525" marT="9525" marB="0" anchor="b">
                    <a:solidFill>
                      <a:srgbClr val="40A1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40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Wyszczególnienie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Kwota (w zł)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7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Modernizacja i budowa dróg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11 015 172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79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Budowa ośrodków zdrowia na terenie gm. Wiązowna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1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Systemowa modernizacja i rozbudowa oświetlenia na terenie gminy Wiązowna w formule PPP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3 666 943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47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Systemowa modernizacja obiektów gminnych - PPP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3 123 754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4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Budowa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gminnego żłobka w ramach kompleksu oświatowego w miejscowości Zakręt (Maluch+)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2 887 872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06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Wykonanie badań i prac konserwatorsko-budowlanych w Kościele pw. Św. Wojciecha w Wiązownie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82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Cyberbezpieczna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Gmina Wiązowna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715 620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81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Budowa wodociągów i kanalizacji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542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907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34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Modernizacja dachu kościoła pw. Św. Wawrzyńca w Gliniance (XVIII w.) gm. Wiązowna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512 500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31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Wykup i zamiana działek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285 000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83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Zagospodarowanie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terenów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publicznych i doposażenie świetlic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251 232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38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Rozbudowa Pawilonu Kultury o salę widowiskową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82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Pozostałe wydatki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84 000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398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RAZEM</a:t>
                      </a: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29 135 000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44A36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9582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696</Words>
  <Application>Microsoft Office PowerPoint</Application>
  <PresentationFormat>Panoramiczny</PresentationFormat>
  <Paragraphs>184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Wieloletnia Prognoza Finansowa Gminy Wiązowna na lata 2025-2037</vt:lpstr>
      <vt:lpstr>Wieloletnia Prognoza Finansowa Gminy Wiązowna na lata 2025-2037</vt:lpstr>
      <vt:lpstr>Prezentacja programu PowerPoint</vt:lpstr>
      <vt:lpstr>Dochody 2025</vt:lpstr>
      <vt:lpstr>Dochody 2025</vt:lpstr>
      <vt:lpstr>Wydatki 2025</vt:lpstr>
      <vt:lpstr>Wydatki 2025</vt:lpstr>
      <vt:lpstr>Wydatki inwestycyjne 2025</vt:lpstr>
      <vt:lpstr>Przychody i rozchody 2025</vt:lpstr>
      <vt:lpstr>Zadłużenie</vt:lpstr>
      <vt:lpstr>Fundusz sołecki na 2025 r.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i.trzaska</dc:creator>
  <cp:lastModifiedBy>Aneta Leleń</cp:lastModifiedBy>
  <cp:revision>461</cp:revision>
  <cp:lastPrinted>2021-12-02T15:32:27Z</cp:lastPrinted>
  <dcterms:created xsi:type="dcterms:W3CDTF">2020-06-02T12:46:38Z</dcterms:created>
  <dcterms:modified xsi:type="dcterms:W3CDTF">2024-12-09T14:28:01Z</dcterms:modified>
</cp:coreProperties>
</file>