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58" r:id="rId4"/>
    <p:sldId id="290" r:id="rId5"/>
    <p:sldId id="260" r:id="rId6"/>
    <p:sldId id="257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5" r:id="rId18"/>
    <p:sldId id="276" r:id="rId19"/>
    <p:sldId id="277" r:id="rId20"/>
    <p:sldId id="279" r:id="rId21"/>
    <p:sldId id="280" r:id="rId22"/>
    <p:sldId id="281" r:id="rId23"/>
    <p:sldId id="268" r:id="rId24"/>
    <p:sldId id="273" r:id="rId25"/>
    <p:sldId id="274" r:id="rId26"/>
    <p:sldId id="283" r:id="rId27"/>
    <p:sldId id="288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17B"/>
    <a:srgbClr val="487BA2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owalska\Desktop\Dane%20dla%20innych%20wydzia&#322;&#243;w\Kopia%20Zestawienie%20do%20gazety%20bud&#380;et%202021%20-%20PIT%20lb.mieszk_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owalska\Desktop\OPIS&#211;WKI\2023\Roczna\Tabele%20wykresy\Tabela%20dochod&#243;w%20do%20opis&#243;wki%20za%202023%20ro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owalska\Desktop\Dane%20dla%20innych%20wydzia&#322;&#243;w\do%20Powi&#261;za&#324;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.10\powiazania\Powi&#261;zania%202024\Maj%202024%20-%20Raport%20o%20stanie%20gminy\MAJ%202024\STR.%2023\Dane%20F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owalska\Desktop\Dane%20dla%20innych%20wydzia&#322;&#243;w\Zad&#322;u&#380;enie%20w%20latach%202014-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428669779049509E-2"/>
          <c:y val="0.15430054675059937"/>
          <c:w val="0.89260792777498532"/>
          <c:h val="0.6285460089761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Arkusz1!$A$3</c:f>
              <c:strCache>
                <c:ptCount val="1"/>
                <c:pt idx="0">
                  <c:v>dochody z tyt. udziałów w PIT </c:v>
                </c:pt>
              </c:strCache>
            </c:strRef>
          </c:tx>
          <c:spPr>
            <a:solidFill>
              <a:srgbClr val="1B517B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629312857061837E-2"/>
                  <c:y val="-1.18397850036694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8B-4843-A22F-F962F156B244}"/>
                </c:ext>
              </c:extLst>
            </c:dLbl>
            <c:dLbl>
              <c:idx val="1"/>
              <c:layout>
                <c:manualLayout>
                  <c:x val="-2.4839083809415773E-3"/>
                  <c:y val="-1.68093056034083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8B-4843-A22F-F962F156B244}"/>
                </c:ext>
              </c:extLst>
            </c:dLbl>
            <c:dLbl>
              <c:idx val="2"/>
              <c:layout>
                <c:manualLayout>
                  <c:x val="1.2419541904707886E-3"/>
                  <c:y val="-1.68093056034083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8B-4843-A22F-F962F156B244}"/>
                </c:ext>
              </c:extLst>
            </c:dLbl>
            <c:dLbl>
              <c:idx val="3"/>
              <c:layout>
                <c:manualLayout>
                  <c:x val="-3.7258625714123661E-3"/>
                  <c:y val="-1.90074380419158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8B-4843-A22F-F962F156B244}"/>
                </c:ext>
              </c:extLst>
            </c:dLbl>
            <c:dLbl>
              <c:idx val="4"/>
              <c:layout>
                <c:manualLayout>
                  <c:x val="-1.2419541904707886E-3"/>
                  <c:y val="5.8401649567798447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8B-4843-A22F-F962F156B244}"/>
                </c:ext>
              </c:extLst>
            </c:dLbl>
            <c:dLbl>
              <c:idx val="5"/>
              <c:layout>
                <c:manualLayout>
                  <c:x val="3.7258625714123661E-3"/>
                  <c:y val="-1.90074380419154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8B-4843-A22F-F962F156B244}"/>
                </c:ext>
              </c:extLst>
            </c:dLbl>
            <c:dLbl>
              <c:idx val="6"/>
              <c:layout>
                <c:manualLayout>
                  <c:x val="-1.2419541904708797E-3"/>
                  <c:y val="1.5492578294894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8B-4843-A22F-F962F156B244}"/>
                </c:ext>
              </c:extLst>
            </c:dLbl>
            <c:dLbl>
              <c:idx val="7"/>
              <c:layout>
                <c:manualLayout>
                  <c:x val="-3.7258625714122751E-3"/>
                  <c:y val="-1.90074380419151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8B-4843-A22F-F962F156B244}"/>
                </c:ext>
              </c:extLst>
            </c:dLbl>
            <c:dLbl>
              <c:idx val="8"/>
              <c:layout>
                <c:manualLayout>
                  <c:x val="-9.1075588521554114E-17"/>
                  <c:y val="-1.90074380419149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48B-4843-A22F-F962F156B244}"/>
                </c:ext>
              </c:extLst>
            </c:dLbl>
            <c:dLbl>
              <c:idx val="9"/>
              <c:layout>
                <c:manualLayout>
                  <c:x val="1.2419541904707886E-3"/>
                  <c:y val="8.03829739528638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48B-4843-A22F-F962F156B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Arkusz1!$B$3:$K$3</c:f>
              <c:numCache>
                <c:formatCode>#,##0.00</c:formatCode>
                <c:ptCount val="10"/>
                <c:pt idx="0">
                  <c:v>13733595</c:v>
                </c:pt>
                <c:pt idx="1">
                  <c:v>15070835</c:v>
                </c:pt>
                <c:pt idx="2">
                  <c:v>18035242</c:v>
                </c:pt>
                <c:pt idx="3">
                  <c:v>22189293</c:v>
                </c:pt>
                <c:pt idx="4">
                  <c:v>26018010</c:v>
                </c:pt>
                <c:pt idx="5">
                  <c:v>29177918</c:v>
                </c:pt>
                <c:pt idx="6">
                  <c:v>26815085</c:v>
                </c:pt>
                <c:pt idx="7">
                  <c:v>42079027</c:v>
                </c:pt>
                <c:pt idx="8">
                  <c:v>31929258.960000001</c:v>
                </c:pt>
                <c:pt idx="9">
                  <c:v>29842685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8B-4843-A22F-F962F156B24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417187352"/>
        <c:axId val="417184608"/>
      </c:barChart>
      <c:catAx>
        <c:axId val="417187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17184608"/>
        <c:crosses val="autoZero"/>
        <c:auto val="1"/>
        <c:lblAlgn val="ctr"/>
        <c:lblOffset val="100"/>
        <c:noMultiLvlLbl val="0"/>
      </c:catAx>
      <c:valAx>
        <c:axId val="41718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17187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Arkusz1!$A$3:$I$3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Arkusz1!$A$3:$I$3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A1-4DC3-81CD-E241DE589A28}"/>
            </c:ext>
          </c:extLst>
        </c:ser>
        <c:ser>
          <c:idx val="1"/>
          <c:order val="1"/>
          <c:spPr>
            <a:solidFill>
              <a:srgbClr val="1B517B">
                <a:alpha val="7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285502687837998E-3"/>
                  <c:y val="-0.249623556396464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56959115757721"/>
                      <c:h val="3.46217019523792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7A1-4DC3-81CD-E241DE589A28}"/>
                </c:ext>
              </c:extLst>
            </c:dLbl>
            <c:dLbl>
              <c:idx val="1"/>
              <c:layout>
                <c:manualLayout>
                  <c:x val="0"/>
                  <c:y val="-0.2659033535527560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A1-4DC3-81CD-E241DE589A28}"/>
                </c:ext>
              </c:extLst>
            </c:dLbl>
            <c:dLbl>
              <c:idx val="2"/>
              <c:layout>
                <c:manualLayout>
                  <c:x val="5.4180449721572088E-8"/>
                  <c:y val="-0.283539693649255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56959115757721"/>
                      <c:h val="4.27616005305248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7A1-4DC3-81CD-E241DE589A28}"/>
                </c:ext>
              </c:extLst>
            </c:dLbl>
            <c:dLbl>
              <c:idx val="3"/>
              <c:layout>
                <c:manualLayout>
                  <c:x val="-5.0459475928519003E-17"/>
                  <c:y val="-0.3093161459695324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A1-4DC3-81CD-E241DE589A28}"/>
                </c:ext>
              </c:extLst>
            </c:dLbl>
            <c:dLbl>
              <c:idx val="4"/>
              <c:layout>
                <c:manualLayout>
                  <c:x val="0"/>
                  <c:y val="-0.3337358417039692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A1-4DC3-81CD-E241DE589A28}"/>
                </c:ext>
              </c:extLst>
            </c:dLbl>
            <c:dLbl>
              <c:idx val="5"/>
              <c:layout>
                <c:manualLayout>
                  <c:x val="-1.376183422927931E-3"/>
                  <c:y val="-0.3635821364905030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7A1-4DC3-81CD-E241DE589A28}"/>
                </c:ext>
              </c:extLst>
            </c:dLbl>
            <c:dLbl>
              <c:idx val="6"/>
              <c:layout>
                <c:manualLayout>
                  <c:x val="-1.376183422928032E-3"/>
                  <c:y val="-0.4178481270114736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A1-4DC3-81CD-E241DE589A28}"/>
                </c:ext>
              </c:extLst>
            </c:dLbl>
            <c:dLbl>
              <c:idx val="7"/>
              <c:layout>
                <c:manualLayout>
                  <c:x val="1.3761834229278301E-3"/>
                  <c:y val="-0.444981122271958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A1-4DC3-81CD-E241DE589A28}"/>
                </c:ext>
              </c:extLst>
            </c:dLbl>
            <c:dLbl>
              <c:idx val="8"/>
              <c:layout>
                <c:manualLayout>
                  <c:x val="-1.3761834229278301E-3"/>
                  <c:y val="-0.4612609194282500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A1-4DC3-81CD-E241DE589A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Arkusz1!$A$3:$I$3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Arkusz1!$A$4:$I$4</c:f>
              <c:numCache>
                <c:formatCode>#,##0.00</c:formatCode>
                <c:ptCount val="9"/>
                <c:pt idx="0">
                  <c:v>10400640.029999999</c:v>
                </c:pt>
                <c:pt idx="1">
                  <c:v>10875529.140000001</c:v>
                </c:pt>
                <c:pt idx="2">
                  <c:v>11530133.710000001</c:v>
                </c:pt>
                <c:pt idx="3">
                  <c:v>11808715.23</c:v>
                </c:pt>
                <c:pt idx="4">
                  <c:v>12770327.68</c:v>
                </c:pt>
                <c:pt idx="5">
                  <c:v>14458423.91</c:v>
                </c:pt>
                <c:pt idx="6">
                  <c:v>15536638.470000001</c:v>
                </c:pt>
                <c:pt idx="7">
                  <c:v>17223210.789999999</c:v>
                </c:pt>
                <c:pt idx="8">
                  <c:v>18938370.899999999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7A1-4DC3-81CD-E241DE589A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17185784"/>
        <c:axId val="417185000"/>
      </c:barChart>
      <c:catAx>
        <c:axId val="41718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17185000"/>
        <c:crosses val="autoZero"/>
        <c:auto val="1"/>
        <c:lblAlgn val="ctr"/>
        <c:lblOffset val="100"/>
        <c:noMultiLvlLbl val="0"/>
      </c:catAx>
      <c:valAx>
        <c:axId val="41718500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17185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B517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8016901949485997E-3"/>
                  <c:y val="-7.0240536170061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19-4765-B134-A6D09B8C1621}"/>
                </c:ext>
              </c:extLst>
            </c:dLbl>
            <c:dLbl>
              <c:idx val="1"/>
              <c:layout>
                <c:manualLayout>
                  <c:x val="6.0021127436857558E-3"/>
                  <c:y val="-1.2110437270700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19-4765-B134-A6D09B8C1621}"/>
                </c:ext>
              </c:extLst>
            </c:dLbl>
            <c:dLbl>
              <c:idx val="2"/>
              <c:layout>
                <c:manualLayout>
                  <c:x val="-4.4014984988833164E-17"/>
                  <c:y val="-6.0552186353501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19-4765-B134-A6D09B8C1621}"/>
                </c:ext>
              </c:extLst>
            </c:dLbl>
            <c:dLbl>
              <c:idx val="4"/>
              <c:layout>
                <c:manualLayout>
                  <c:x val="3.6012676462114663E-3"/>
                  <c:y val="-5.5708011445221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19-4765-B134-A6D09B8C1621}"/>
                </c:ext>
              </c:extLst>
            </c:dLbl>
            <c:dLbl>
              <c:idx val="5"/>
              <c:layout>
                <c:manualLayout>
                  <c:x val="2.4008450974743112E-3"/>
                  <c:y val="-1.2110437270700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19-4765-B134-A6D09B8C1621}"/>
                </c:ext>
              </c:extLst>
            </c:dLbl>
            <c:dLbl>
              <c:idx val="6"/>
              <c:layout>
                <c:manualLayout>
                  <c:x val="-1.2004225487371556E-3"/>
                  <c:y val="-4.3597574174521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19-4765-B134-A6D09B8C1621}"/>
                </c:ext>
              </c:extLst>
            </c:dLbl>
            <c:dLbl>
              <c:idx val="7"/>
              <c:layout>
                <c:manualLayout>
                  <c:x val="1.2004225487370675E-3"/>
                  <c:y val="-1.2110437270700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19-4765-B134-A6D09B8C16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Arkusz1!$A$19:$J$19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 PLAN</c:v>
                </c:pt>
              </c:strCache>
            </c:strRef>
          </c:cat>
          <c:val>
            <c:numRef>
              <c:f>Arkusz1!$A$20:$J$20</c:f>
              <c:numCache>
                <c:formatCode>#,##0.00</c:formatCode>
                <c:ptCount val="10"/>
                <c:pt idx="0">
                  <c:v>15572846.27</c:v>
                </c:pt>
                <c:pt idx="1">
                  <c:v>15769110.68</c:v>
                </c:pt>
                <c:pt idx="2">
                  <c:v>16648785.050000001</c:v>
                </c:pt>
                <c:pt idx="3">
                  <c:v>26883761.66</c:v>
                </c:pt>
                <c:pt idx="4">
                  <c:v>26495048.52</c:v>
                </c:pt>
                <c:pt idx="5">
                  <c:v>21718648.93</c:v>
                </c:pt>
                <c:pt idx="6">
                  <c:v>29866571.300000001</c:v>
                </c:pt>
                <c:pt idx="7">
                  <c:v>48179839.759999998</c:v>
                </c:pt>
                <c:pt idx="8">
                  <c:v>63709051.479999997</c:v>
                </c:pt>
                <c:pt idx="9">
                  <c:v>38315992.259999998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19-4765-B134-A6D09B8C16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417185392"/>
        <c:axId val="417186568"/>
      </c:barChart>
      <c:catAx>
        <c:axId val="41718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17186568"/>
        <c:crosses val="autoZero"/>
        <c:auto val="1"/>
        <c:lblAlgn val="ctr"/>
        <c:lblOffset val="100"/>
        <c:noMultiLvlLbl val="0"/>
      </c:catAx>
      <c:valAx>
        <c:axId val="417186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1718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303109115177022E-2"/>
          <c:y val="9.0493298325267632E-2"/>
          <c:w val="0.83810245866405153"/>
          <c:h val="0.81901340334946471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explosion val="8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9E4-4B1B-8D0C-40B06A42F6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9E4-4B1B-8D0C-40B06A42F6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9E4-4B1B-8D0C-40B06A42F6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9E4-4B1B-8D0C-40B06A42F6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9E4-4B1B-8D0C-40B06A42F6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99E4-4B1B-8D0C-40B06A42F68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99E4-4B1B-8D0C-40B06A42F68E}"/>
              </c:ext>
            </c:extLst>
          </c:dPt>
          <c:dLbls>
            <c:dLbl>
              <c:idx val="0"/>
              <c:layout>
                <c:manualLayout>
                  <c:x val="-1.0063015341608337E-2"/>
                  <c:y val="-4.07176159194656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856B3ED-9B38-4E62-83C1-BF28CB3D40F3}" type="CATEGORYNAME">
                      <a:rPr lang="pl-PL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8091A81F-07C2-4BFF-8569-6F40E6BD368C}" type="PERCENTAGE"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r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(575 000 zł)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E4-4B1B-8D0C-40B06A42F68E}"/>
                </c:ext>
              </c:extLst>
            </c:dLbl>
            <c:dLbl>
              <c:idx val="1"/>
              <c:layout>
                <c:manualLayout>
                  <c:x val="0.39468756366201713"/>
                  <c:y val="-6.36211746831809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222FCFA-F13B-430F-A130-A59AD7B58D23}" type="CATEGORYNAME">
                      <a:rPr lang="pl-PL" sz="1400" b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pl-PL" sz="1400" b="1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 przestrzeni</a:t>
                    </a:r>
                  </a:p>
                  <a:p>
                    <a:pPr>
                      <a:defRPr sz="140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A7207C00-D8D8-4002-9C77-3D9E720E5018}" type="PERCENTAGE">
                      <a:rPr lang="pl-PL" sz="1400" b="1" baseline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r>
                      <a:rPr lang="pl-PL" sz="1400" b="1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(561 000 zł)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1345029239766"/>
                      <c:h val="0.135577986269462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9E4-4B1B-8D0C-40B06A42F68E}"/>
                </c:ext>
              </c:extLst>
            </c:dLbl>
            <c:dLbl>
              <c:idx val="2"/>
              <c:layout>
                <c:manualLayout>
                  <c:x val="3.7545130274231585E-3"/>
                  <c:y val="2.87275604757789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464D8B4-EBAF-4966-8D3B-171969DCA9E7}" type="CATEGORYNAME">
                      <a:rPr lang="pl-PL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7F78C979-9822-4473-A449-CF4A40427D70}" type="PERCENTAGE"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r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(261 000 zł)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9E4-4B1B-8D0C-40B06A42F68E}"/>
                </c:ext>
              </c:extLst>
            </c:dLbl>
            <c:dLbl>
              <c:idx val="3"/>
              <c:layout>
                <c:manualLayout>
                  <c:x val="-0.11493793223555968"/>
                  <c:y val="4.03539226473503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1CFA021-27D3-474E-A81F-53E1A4AF0BD8}" type="CATEGORYNAME">
                      <a:rPr lang="pl-PL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73E5191C-972E-4576-9271-20380611A7DB}" type="PERCENTAGE"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r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(91 000 zł)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9E4-4B1B-8D0C-40B06A42F68E}"/>
                </c:ext>
              </c:extLst>
            </c:dLbl>
            <c:dLbl>
              <c:idx val="4"/>
              <c:layout>
                <c:manualLayout>
                  <c:x val="-8.566853740405575E-2"/>
                  <c:y val="-1.487435349262764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EEA048E-627D-4410-A000-FA74211A8A03}" type="CATEGORYNAME">
                      <a:rPr lang="it-IT" sz="1400" b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it-IT" sz="1400" b="1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2138E0D3-2EDE-4D97-9FA0-61F22218AD07}" type="PERCENTAGE">
                      <a:rPr lang="it-IT" sz="1400" b="1" baseline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r>
                      <a:rPr lang="it-IT" sz="1400" b="1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(41 000 zł)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9E4-4B1B-8D0C-40B06A42F68E}"/>
                </c:ext>
              </c:extLst>
            </c:dLbl>
            <c:dLbl>
              <c:idx val="5"/>
              <c:layout>
                <c:manualLayout>
                  <c:x val="5.7925723808855377E-2"/>
                  <c:y val="-1.04440083687525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06E64C1-F5E6-408E-8F74-FE9330B7C50B}" type="CATEGORYNAME">
                      <a:rPr lang="pl-PL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pl-PL" sz="1400" b="1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F5E1CA85-3B12-4537-8FC6-4AA6EE63A465}" type="PERCENTAGE"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r>
                      <a:rPr lang="pl-PL" sz="1400" b="1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(78 000 zł)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5455253059084"/>
                      <c:h val="9.337819752011282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9E4-4B1B-8D0C-40B06A42F68E}"/>
                </c:ext>
              </c:extLst>
            </c:dLbl>
            <c:dLbl>
              <c:idx val="6"/>
              <c:layout>
                <c:manualLayout>
                  <c:x val="8.4531293708719521E-2"/>
                  <c:y val="-5.6784242122333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A9110B1-2403-4926-8D01-648E49E616F4}" type="CATEGORYNAME">
                      <a:rPr lang="pl-PL" sz="14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[NAZWA KATEGORII]</a:t>
                    </a:fld>
                    <a:r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222D5293-D16E-40F7-BF98-77EB6881D405}" type="PERCENTAGE"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[PROCENTOWE]</a:t>
                    </a:fld>
                    <a:r>
                      <a:rPr lang="pl-PL" sz="14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(37 186,89 zł)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9E4-4B1B-8D0C-40B06A42F6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Arkusz1!$A$2:$G$2</c:f>
              <c:strCache>
                <c:ptCount val="7"/>
                <c:pt idx="0">
                  <c:v>Drogi</c:v>
                </c:pt>
                <c:pt idx="1">
                  <c:v>Zagospodarowania</c:v>
                </c:pt>
                <c:pt idx="2">
                  <c:v>Imprezy aktywizujące</c:v>
                </c:pt>
                <c:pt idx="3">
                  <c:v>OSP</c:v>
                </c:pt>
                <c:pt idx="4">
                  <c:v>Monitoring</c:v>
                </c:pt>
                <c:pt idx="5">
                  <c:v>Wodociągi</c:v>
                </c:pt>
                <c:pt idx="6">
                  <c:v>Pozostałe</c:v>
                </c:pt>
              </c:strCache>
            </c:strRef>
          </c:cat>
          <c:val>
            <c:numRef>
              <c:f>Arkusz1!$A$3:$G$3</c:f>
              <c:numCache>
                <c:formatCode>General</c:formatCode>
                <c:ptCount val="7"/>
                <c:pt idx="0">
                  <c:v>575000</c:v>
                </c:pt>
                <c:pt idx="1">
                  <c:v>561000</c:v>
                </c:pt>
                <c:pt idx="2">
                  <c:v>261000</c:v>
                </c:pt>
                <c:pt idx="3">
                  <c:v>91000</c:v>
                </c:pt>
                <c:pt idx="4">
                  <c:v>41000</c:v>
                </c:pt>
                <c:pt idx="5">
                  <c:v>78000</c:v>
                </c:pt>
                <c:pt idx="6">
                  <c:v>37186.89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9E4-4B1B-8D0C-40B06A42F68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Arkusz2!$A$2</c:f>
              <c:strCache>
                <c:ptCount val="1"/>
                <c:pt idx="0">
                  <c:v>Kwota długu</c:v>
                </c:pt>
              </c:strCache>
            </c:strRef>
          </c:tx>
          <c:spPr>
            <a:solidFill>
              <a:srgbClr val="487BA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5887554477944758E-2"/>
                  <c:y val="-4.6875E-2"/>
                </c:manualLayout>
              </c:layout>
              <c:tx>
                <c:rich>
                  <a:bodyPr/>
                  <a:lstStyle/>
                  <a:p>
                    <a:fld id="{BBB038E4-8C8D-4038-B46E-D63095531C79}" type="VALUE">
                      <a:rPr lang="en-US" smtClean="0"/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A1A-4AC1-A8C3-4DCEEB80C05F}"/>
                </c:ext>
              </c:extLst>
            </c:dLbl>
            <c:dLbl>
              <c:idx val="1"/>
              <c:layout>
                <c:manualLayout>
                  <c:x val="-1.43205370314146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1A-4AC1-A8C3-4DCEEB80C05F}"/>
                </c:ext>
              </c:extLst>
            </c:dLbl>
            <c:dLbl>
              <c:idx val="2"/>
              <c:layout>
                <c:manualLayout>
                  <c:x val="-1.5513915117365915E-2"/>
                  <c:y val="5.2083333333333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1A-4AC1-A8C3-4DCEEB80C05F}"/>
                </c:ext>
              </c:extLst>
            </c:dLbl>
            <c:dLbl>
              <c:idx val="3"/>
              <c:layout>
                <c:manualLayout>
                  <c:x val="-1.5513915117365915E-2"/>
                  <c:y val="-2.60416666666676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1A-4AC1-A8C3-4DCEEB80C05F}"/>
                </c:ext>
              </c:extLst>
            </c:dLbl>
            <c:dLbl>
              <c:idx val="4"/>
              <c:layout>
                <c:manualLayout>
                  <c:x val="-1.5513915117365915E-2"/>
                  <c:y val="-5.2083333333333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1A-4AC1-A8C3-4DCEEB80C05F}"/>
                </c:ext>
              </c:extLst>
            </c:dLbl>
            <c:dLbl>
              <c:idx val="5"/>
              <c:layout>
                <c:manualLayout>
                  <c:x val="-1.5513915117365915E-2"/>
                  <c:y val="-5.2083333333333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1A-4AC1-A8C3-4DCEEB80C0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Arkusz2!$B$1:$G$1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Arkusz2!$B$2:$G$2</c:f>
              <c:numCache>
                <c:formatCode>#,##0.00</c:formatCode>
                <c:ptCount val="6"/>
                <c:pt idx="0">
                  <c:v>35149507</c:v>
                </c:pt>
                <c:pt idx="1">
                  <c:v>49187375.240000002</c:v>
                </c:pt>
                <c:pt idx="2">
                  <c:v>57411171.369999997</c:v>
                </c:pt>
                <c:pt idx="3">
                  <c:v>55142001.369999997</c:v>
                </c:pt>
                <c:pt idx="4">
                  <c:v>68503255.269999996</c:v>
                </c:pt>
                <c:pt idx="5">
                  <c:v>95658255.269999996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8D-4C8C-AA8C-9560287EE583}"/>
            </c:ext>
          </c:extLst>
        </c:ser>
        <c:ser>
          <c:idx val="3"/>
          <c:order val="1"/>
          <c:tx>
            <c:strRef>
              <c:f>Arkusz2!$A$3</c:f>
              <c:strCache>
                <c:ptCount val="1"/>
                <c:pt idx="0">
                  <c:v>Dochody wykonane</c:v>
                </c:pt>
              </c:strCache>
            </c:strRef>
          </c:tx>
          <c:spPr>
            <a:solidFill>
              <a:srgbClr val="1B517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Arkusz2!$B$1:$G$1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Arkusz2!$B$3:$G$3</c:f>
              <c:numCache>
                <c:formatCode>#,##0.00</c:formatCode>
                <c:ptCount val="6"/>
                <c:pt idx="0">
                  <c:v>89466543.700000003</c:v>
                </c:pt>
                <c:pt idx="1">
                  <c:v>103332958.86</c:v>
                </c:pt>
                <c:pt idx="2">
                  <c:v>108047221.39</c:v>
                </c:pt>
                <c:pt idx="3">
                  <c:v>133162500.23</c:v>
                </c:pt>
                <c:pt idx="4">
                  <c:v>149310758.11000001</c:v>
                </c:pt>
                <c:pt idx="5">
                  <c:v>139965009.44999999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8D-4C8C-AA8C-9560287EE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0118096"/>
        <c:axId val="470110256"/>
        <c:extLst>
          <c:ext xmlns:c15="http://schemas.microsoft.com/office/drawing/2012/chart" uri="{02D57815-91ED-43cb-92C2-25804820EDAC}">
            <c15:filteredBarSeries>
              <c15:ser>
                <c:idx val="0"/>
                <c:order val="2"/>
                <c:tx>
                  <c:strRef>
                    <c:extLst>
                      <c:ext uri="{02D57815-91ED-43cb-92C2-25804820EDAC}">
                        <c15:formulaRef>
                          <c15:sqref>Arkusz1!$A$2</c15:sqref>
                        </c15:formulaRef>
                      </c:ext>
                    </c:extLst>
                    <c:strCache>
                      <c:ptCount val="1"/>
                      <c:pt idx="0">
                        <c:v>Kwota długu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Arkusz1!$B$1:$G$1</c15:sqref>
                        </c15:formulaRef>
                      </c:ext>
                    </c:extLst>
                    <c:strCache>
                      <c:ptCount val="6"/>
                      <c:pt idx="0">
                        <c:v>2018 (39%)</c:v>
                      </c:pt>
                      <c:pt idx="1">
                        <c:v>2019 (48%)</c:v>
                      </c:pt>
                      <c:pt idx="2">
                        <c:v>2020 (53%)</c:v>
                      </c:pt>
                      <c:pt idx="3">
                        <c:v>2021 (41%)</c:v>
                      </c:pt>
                      <c:pt idx="4">
                        <c:v>2022 (46%)</c:v>
                      </c:pt>
                      <c:pt idx="5">
                        <c:v> PLAN 2023 (69%)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Arkusz1!$B$2:$G$2</c15:sqref>
                        </c15:formulaRef>
                      </c:ext>
                    </c:extLst>
                    <c:numCache>
                      <c:formatCode>#,##0.00</c:formatCode>
                      <c:ptCount val="6"/>
                      <c:pt idx="0">
                        <c:v>35149507</c:v>
                      </c:pt>
                      <c:pt idx="1">
                        <c:v>49187375.240000002</c:v>
                      </c:pt>
                      <c:pt idx="2">
                        <c:v>57411171.369999997</c:v>
                      </c:pt>
                      <c:pt idx="3">
                        <c:v>55142001.369999997</c:v>
                      </c:pt>
                      <c:pt idx="4">
                        <c:v>68503255.269999996</c:v>
                      </c:pt>
                      <c:pt idx="5">
                        <c:v>98558255.269999996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3A8D-4C8C-AA8C-9560287EE583}"/>
                  </c:ext>
                </c:extLst>
              </c15:ser>
            </c15:filteredBarSeries>
            <c15:filteredBarSeries>
              <c15:ser>
                <c:idx val="1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Arkusz1!$A$3</c15:sqref>
                        </c15:formulaRef>
                      </c:ext>
                    </c:extLst>
                    <c:strCache>
                      <c:ptCount val="1"/>
                      <c:pt idx="0">
                        <c:v>Dochody wykonane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2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2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Arkusz1!$B$1:$G$1</c15:sqref>
                        </c15:formulaRef>
                      </c:ext>
                    </c:extLst>
                    <c:strCache>
                      <c:ptCount val="6"/>
                      <c:pt idx="0">
                        <c:v>2018 (39%)</c:v>
                      </c:pt>
                      <c:pt idx="1">
                        <c:v>2019 (48%)</c:v>
                      </c:pt>
                      <c:pt idx="2">
                        <c:v>2020 (53%)</c:v>
                      </c:pt>
                      <c:pt idx="3">
                        <c:v>2021 (41%)</c:v>
                      </c:pt>
                      <c:pt idx="4">
                        <c:v>2022 (46%)</c:v>
                      </c:pt>
                      <c:pt idx="5">
                        <c:v> PLAN 2023 (69%)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Arkusz1!$B$3:$G$3</c15:sqref>
                        </c15:formulaRef>
                      </c:ext>
                    </c:extLst>
                    <c:numCache>
                      <c:formatCode>#,##0.00</c:formatCode>
                      <c:ptCount val="6"/>
                      <c:pt idx="0">
                        <c:v>89466543.700000003</c:v>
                      </c:pt>
                      <c:pt idx="1">
                        <c:v>103332958.86</c:v>
                      </c:pt>
                      <c:pt idx="2">
                        <c:v>108047221.39</c:v>
                      </c:pt>
                      <c:pt idx="3">
                        <c:v>133162500.23</c:v>
                      </c:pt>
                      <c:pt idx="4">
                        <c:v>149310758.11000001</c:v>
                      </c:pt>
                      <c:pt idx="5">
                        <c:v>142473423.38999999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A8D-4C8C-AA8C-9560287EE583}"/>
                  </c:ext>
                </c:extLst>
              </c15:ser>
            </c15:filteredBarSeries>
          </c:ext>
        </c:extLst>
      </c:barChart>
      <c:catAx>
        <c:axId val="47011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70110256"/>
        <c:crosses val="autoZero"/>
        <c:auto val="1"/>
        <c:lblAlgn val="ctr"/>
        <c:lblOffset val="100"/>
        <c:noMultiLvlLbl val="0"/>
      </c:catAx>
      <c:valAx>
        <c:axId val="47011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47011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3D334-7F36-4ACE-A442-C62834DB6D08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E2447-4453-4A67-A254-DA1497289B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834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015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118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790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516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063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39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931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5295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1948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1077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971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338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8964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E2447-4453-4A67-A254-DA1497289B8C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715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620817-2E94-632D-9D01-B0D309FCC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8A13BA7-3291-16DC-574E-4760FB01E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E8DE2B-8CEA-50C4-DDC9-B0765C2A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F40E017-F0DC-FA22-FCD3-B78C8619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0A401E0-3DDC-86D8-5C7A-BAECA3C6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059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F3E837-4942-0597-7759-0D9A175F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F30B056-2F0D-7BC9-4803-9F59543AF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BEC2B5-E138-317A-F86A-72ADD41A0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88DCA1E-16A8-BCA3-80A5-041C6ECD8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84B67D4-5B1F-2369-3E58-20B50BCD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840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902F3CE-BCD7-4448-ED7B-DE74403E2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DE4EF7C-34C9-F2F9-9382-C3E10526A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E06117C-8536-2D03-9F04-45D1B23C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0CC504-5705-AAD2-A5B0-E44DA7BB0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51619B-CA00-9C14-990E-72F350DE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438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6F9ADE-F44C-E32B-F056-697EA6B1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B993F7-F9B3-A29C-3C0B-660C6D1AF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404933-8E5D-ECC9-932F-8CF93133E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BEDFD29-280A-51E7-019F-82F5B61B9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E07B87-4E02-750C-F3CE-5405E0F2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00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35DDB9-E30D-0FE6-93F2-FE5708099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CBBED88-2C4E-87B1-4548-EE408253D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8358B6A-5488-5F5F-ABFB-24F2F784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40D973-B173-EE8F-7271-1DF3E4371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9A6454-040F-DC48-7F71-132EDFE6D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279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D1E010-C0C7-E7BD-00ED-EC41862C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C13729-2413-59B7-4910-EB327B862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4A05F7-5597-EED4-469D-3B7B68B35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81106D3-813F-9E43-9AFC-52EB6A3D2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F41376-A8E2-CC4A-98C3-8FD9E6A90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B29A301-B2C6-3173-887A-1BC8CF7A5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71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70DBF4-B73A-C95C-DF59-796E30210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0F94A1-4682-082F-EB77-7CEB92DB5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FD30B0F-E27D-F09C-F9FF-06FB21865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826738A-81BB-6D0A-1CAE-5CB3067AC0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96A66F2-1F9B-C322-04CC-955C6A91D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A59242-4484-D942-2082-06DDDE233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9202D9B-5625-CEB0-AA2D-5449ECE83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1FE01E1-03FC-9E56-8385-EBEBAD508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7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9EA967-5478-4D61-617D-8AAB1FB0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4DB7BE0-3CFA-DFA4-7977-8373D433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69E8482-157A-1E60-71A0-B5D090B27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3FF9D27-CFCF-310B-010E-D838A7C4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469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99FE354-79FF-CEE8-C361-D2579725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C0F925F-BBC4-E2A2-F6CE-AE96AF59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D034B9A-38B8-7AFB-DC45-F9DEE2DA2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64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DAD324-1BF4-A4C5-8BA7-30EB74E2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112396-C60F-4C03-F181-914F9A4B0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15F7D4-CBA1-B6FE-A3C9-216087CD0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8B1F7B3-B7B3-1C49-DE80-B50D619AB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F14453-FA3C-86F6-2089-94DC3A7B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C7B2718-B182-071F-E17B-8BAADCB6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517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7A78F9-66F1-C137-6B4D-22138378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65A4152-6431-1B15-2D4D-B3477F2FC6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E443E51-253F-D1C5-9D9B-32DC8B751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CDCBB8B-AAEC-2487-8EB5-CFAEB1CE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1813E4-DE8E-F78D-FA72-6D56581CA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7133DB-27FB-7D0D-58A7-059A61F1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72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C9497F0-3E84-1C2B-82ED-47B914228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B8834AD-E50C-C48F-E2FA-2F472DA7F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DF55E6-8B06-C970-F43B-A47CF6713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82886-96DB-4E4C-8093-DA8A1ACC49E5}" type="datetimeFigureOut">
              <a:rPr lang="pl-PL" smtClean="0"/>
              <a:t>25.06.2024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7EDE97-876D-084E-2943-7D70918F7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9F9946-D2B8-45E5-4F80-9E2D88D04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041AB-9142-46D1-BA88-5FC135650B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29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6F53F7-E7F5-736D-064B-3FAD24541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31B3E98-9643-B2A8-6909-7E8BB838C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06E8FB9-6D1B-E2B8-1026-62D0193A9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350E344-D522-CFD9-2300-13E1E0232F16}"/>
              </a:ext>
            </a:extLst>
          </p:cNvPr>
          <p:cNvSpPr txBox="1"/>
          <p:nvPr/>
        </p:nvSpPr>
        <p:spPr>
          <a:xfrm>
            <a:off x="472440" y="1228397"/>
            <a:ext cx="10015728" cy="440120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60000"/>
                <a:lumOff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RAPORT O STANIE </a:t>
            </a:r>
          </a:p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GMINY WIĄZOWNA ZA 2023 ROK.</a:t>
            </a:r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SPRAWOZDANIE Z WYKONANIA </a:t>
            </a:r>
          </a:p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BUDŻETU  ZA 2023 ROK. </a:t>
            </a:r>
          </a:p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SPRAWOZDANIE FINANSOWE </a:t>
            </a:r>
          </a:p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ORAZ INFORMACJA O STANIE MIENIA GMINY</a:t>
            </a:r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ZA 2023 ROK.</a:t>
            </a:r>
          </a:p>
        </p:txBody>
      </p:sp>
    </p:spTree>
    <p:extLst>
      <p:ext uri="{BB962C8B-B14F-4D97-AF65-F5344CB8AC3E}">
        <p14:creationId xmlns:p14="http://schemas.microsoft.com/office/powerpoint/2010/main" val="6150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-3" y="20484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152144" y="543957"/>
            <a:ext cx="10433881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DOTACJE ZEWNĘTRZNE WSPARCIEM DLA BUDŻETU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F84282D-E2ED-C248-4B35-DDCD8A8F5BC2}"/>
              </a:ext>
            </a:extLst>
          </p:cNvPr>
          <p:cNvSpPr txBox="1"/>
          <p:nvPr/>
        </p:nvSpPr>
        <p:spPr>
          <a:xfrm>
            <a:off x="1063751" y="1455158"/>
            <a:ext cx="7284721" cy="5234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Nowe drogi, m.in. w Gliniance, Rzakcie, Zakręcie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czy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Majdanie –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ponad 13,6 mln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Wsparcie dla OSP – blisko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2,2 mln zł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nowe auta i remonty strażnic.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Wymiana nieekologicznych źródeł ciepła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61 dofinansowań za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270 tys.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Ogród sensoryczny w Wiązownie (Skwer Wspólnoty Wiejskiej) – koszt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tys.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 tym dotacja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 tys.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Pierwsza tężnia w gminie –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51 tys. zł.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statni fragment kanalizacji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Żanęcinie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(1,56 km) –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2,2 mln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 tym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1,9 mln zł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dofinansowanie.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Modernizacja zabytków (kościoły w Wiązownie i Gliniance) </a:t>
            </a:r>
            <a:b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1 711 000 zł,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1 675 000 zł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dotacji.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Urządzenie do czyszczenia ulic na mokro – to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392 770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 tys. zł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dotacji.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FF22E9A-C9CA-5FCB-0F4F-C2748455A758}"/>
              </a:ext>
            </a:extLst>
          </p:cNvPr>
          <p:cNvSpPr txBox="1"/>
          <p:nvPr/>
        </p:nvSpPr>
        <p:spPr>
          <a:xfrm>
            <a:off x="410898" y="1076732"/>
            <a:ext cx="8010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Podpisaliśmy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umów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łączną sumę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26 138 070,65 zł,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m.in. na: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3BC18BF-0C59-79AD-1B4E-13D1E4263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65" y="1181192"/>
            <a:ext cx="2816352" cy="187756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E451793-A194-E6D7-3D1D-00E47CD4E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66" y="5031772"/>
            <a:ext cx="2816351" cy="165783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F400B49-687C-C757-7AE0-566E20C44B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65" y="3106395"/>
            <a:ext cx="2816352" cy="187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6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124712" y="470833"/>
            <a:ext cx="10695521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ROSNĄ WYDATKI NA KOMUNIKACJ</a:t>
            </a:r>
            <a:r>
              <a:rPr lang="pl-PL" sz="2800" b="1" dirty="0">
                <a:solidFill>
                  <a:srgbClr val="1B517B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Ę</a:t>
            </a: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PUBLICZNĄ 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58BAE9B1-2169-CAF2-E83C-636E094C9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523368"/>
              </p:ext>
            </p:extLst>
          </p:nvPr>
        </p:nvGraphicFramePr>
        <p:xfrm>
          <a:off x="4302178" y="1383098"/>
          <a:ext cx="7490548" cy="455372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459732">
                  <a:extLst>
                    <a:ext uri="{9D8B030D-6E8A-4147-A177-3AD203B41FA5}">
                      <a16:colId xmlns:a16="http://schemas.microsoft.com/office/drawing/2014/main" val="3904516252"/>
                    </a:ext>
                  </a:extLst>
                </a:gridCol>
                <a:gridCol w="1751728">
                  <a:extLst>
                    <a:ext uri="{9D8B030D-6E8A-4147-A177-3AD203B41FA5}">
                      <a16:colId xmlns:a16="http://schemas.microsoft.com/office/drawing/2014/main" val="900268872"/>
                    </a:ext>
                  </a:extLst>
                </a:gridCol>
                <a:gridCol w="1639544">
                  <a:extLst>
                    <a:ext uri="{9D8B030D-6E8A-4147-A177-3AD203B41FA5}">
                      <a16:colId xmlns:a16="http://schemas.microsoft.com/office/drawing/2014/main" val="2582351204"/>
                    </a:ext>
                  </a:extLst>
                </a:gridCol>
                <a:gridCol w="1639544">
                  <a:extLst>
                    <a:ext uri="{9D8B030D-6E8A-4147-A177-3AD203B41FA5}">
                      <a16:colId xmlns:a16="http://schemas.microsoft.com/office/drawing/2014/main" val="1497650390"/>
                    </a:ext>
                  </a:extLst>
                </a:gridCol>
              </a:tblGrid>
              <a:tr h="38087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Wydatki na transport publiczny w latach 2021-2023 (zł)</a:t>
                      </a:r>
                      <a:endParaRPr lang="pl-PL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384311"/>
                  </a:ext>
                </a:extLst>
              </a:tr>
              <a:tr h="390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Rodzaj zadania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r.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r.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r.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1770833406"/>
                  </a:ext>
                </a:extLst>
              </a:tr>
              <a:tr h="663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Linie 720, 722, 730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1 919 066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2 154 111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2 755 596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870166377"/>
                  </a:ext>
                </a:extLst>
              </a:tr>
              <a:tr h="469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Linie L20, L22, L48, L50*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742 666,66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2 302 977,10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3 326 857,92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940824567"/>
                  </a:ext>
                </a:extLst>
              </a:tr>
              <a:tr h="702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Wspólny bilet (SKM i KM)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156 000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600 000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802 750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58097245"/>
                  </a:ext>
                </a:extLst>
              </a:tr>
              <a:tr h="5659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„Warszawa+”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131 380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190 758,33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241 780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884010479"/>
                  </a:ext>
                </a:extLst>
              </a:tr>
              <a:tr h="512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Infrastruktura komunikacyjna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266 957,01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201 248,07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213 879,40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1350739369"/>
                  </a:ext>
                </a:extLst>
              </a:tr>
              <a:tr h="718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 wydatków </a:t>
                      </a:r>
                      <a:b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 komunikację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3 216 069,67</a:t>
                      </a:r>
                      <a:endParaRPr lang="pl-PL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5 449 094,50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7 340 863,32 </a:t>
                      </a:r>
                      <a:endParaRPr lang="pl-PL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 anchor="ctr"/>
                </a:tc>
                <a:extLst>
                  <a:ext uri="{0D108BD9-81ED-4DB2-BD59-A6C34878D82A}">
                    <a16:rowId xmlns:a16="http://schemas.microsoft.com/office/drawing/2014/main" val="2417008533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B028AD67-E119-C1F1-DD28-F973609A4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9070" y="6022373"/>
            <a:ext cx="294116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Linia L50 kursuje od 01.05.2022 r. </a:t>
            </a:r>
            <a:endParaRPr kumimoji="0" lang="pl-PL" altLang="pl-P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F322607-5DD3-0A3F-DC45-CA8808FFF797}"/>
              </a:ext>
            </a:extLst>
          </p:cNvPr>
          <p:cNvSpPr txBox="1"/>
          <p:nvPr/>
        </p:nvSpPr>
        <p:spPr>
          <a:xfrm>
            <a:off x="445391" y="1026326"/>
            <a:ext cx="4051928" cy="214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2023 r. na ten cel przeznaczyliśmy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blisko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1,8 mln zł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więcej niż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2022 r. W minionym roku uruchomiliśmy także dwie dodatkowe linie – W11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W12.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18A3E2D-57C7-02E1-1B83-FA15F668D135}"/>
              </a:ext>
            </a:extLst>
          </p:cNvPr>
          <p:cNvSpPr txBox="1"/>
          <p:nvPr/>
        </p:nvSpPr>
        <p:spPr>
          <a:xfrm>
            <a:off x="399274" y="3171722"/>
            <a:ext cx="39879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Rok 2023 był kolejnym,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którym Gmina Wiązowna kontynuowała realizację programu „Warszawa+”, polegającego na dofinansowaniu biletów miesięcznych i kwartalnych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dla mieszkańców gminy. Na dofinansowanie wydaliśmy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2021 r.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131 380 zł, w 2022 r.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190 758,33 zł, a w 2023 r.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241 780 zł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11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10242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4298579" y="365773"/>
            <a:ext cx="7490549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REKORDOWE ŚRODKI DLA OSP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801B454-6E43-114B-8DE8-568F1A2D3AEE}"/>
              </a:ext>
            </a:extLst>
          </p:cNvPr>
          <p:cNvSpPr txBox="1"/>
          <p:nvPr/>
        </p:nvSpPr>
        <p:spPr>
          <a:xfrm>
            <a:off x="257483" y="1050928"/>
            <a:ext cx="56076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2023 r. na OSP wydaliśmy blisko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490 tys.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 budżecie zabezpieczyliśmy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219 tys. zł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potrzeby OSP. W ramach ekwiwalentu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 udział w akcjach ratowniczo-gaśniczych oraz szkoleniach przekazaliśmy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strażakom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134 447 zł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4E82559A-89CC-3512-DEF3-5415251D1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485317"/>
              </p:ext>
            </p:extLst>
          </p:nvPr>
        </p:nvGraphicFramePr>
        <p:xfrm>
          <a:off x="5916890" y="1046375"/>
          <a:ext cx="5872238" cy="2739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8286">
                  <a:extLst>
                    <a:ext uri="{9D8B030D-6E8A-4147-A177-3AD203B41FA5}">
                      <a16:colId xmlns:a16="http://schemas.microsoft.com/office/drawing/2014/main" val="1612239660"/>
                    </a:ext>
                  </a:extLst>
                </a:gridCol>
                <a:gridCol w="1470340">
                  <a:extLst>
                    <a:ext uri="{9D8B030D-6E8A-4147-A177-3AD203B41FA5}">
                      <a16:colId xmlns:a16="http://schemas.microsoft.com/office/drawing/2014/main" val="408611538"/>
                    </a:ext>
                  </a:extLst>
                </a:gridCol>
                <a:gridCol w="1470340">
                  <a:extLst>
                    <a:ext uri="{9D8B030D-6E8A-4147-A177-3AD203B41FA5}">
                      <a16:colId xmlns:a16="http://schemas.microsoft.com/office/drawing/2014/main" val="2417235150"/>
                    </a:ext>
                  </a:extLst>
                </a:gridCol>
                <a:gridCol w="1373272">
                  <a:extLst>
                    <a:ext uri="{9D8B030D-6E8A-4147-A177-3AD203B41FA5}">
                      <a16:colId xmlns:a16="http://schemas.microsoft.com/office/drawing/2014/main" val="651457167"/>
                    </a:ext>
                  </a:extLst>
                </a:gridCol>
              </a:tblGrid>
              <a:tr h="47675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Ekwiwalent za działania w akcjach ratowniczo-gaśniczych </a:t>
                      </a:r>
                      <a:b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oraz udział w szkoleniach i ćwiczeniach</a:t>
                      </a:r>
                      <a:endParaRPr lang="pl-PL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04913"/>
                  </a:ext>
                </a:extLst>
              </a:tr>
              <a:tr h="476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 OSP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r.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r.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r.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1708532041"/>
                  </a:ext>
                </a:extLst>
              </a:tr>
              <a:tr h="476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Glinianka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19 220,50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23 933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19 916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3722438833"/>
                  </a:ext>
                </a:extLst>
              </a:tr>
              <a:tr h="476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Malcanów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19 779,50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32 223,50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16 763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2525749027"/>
                  </a:ext>
                </a:extLst>
              </a:tr>
              <a:tr h="4767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Wiązowna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26 485,50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64 861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97 768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3002419801"/>
                  </a:ext>
                </a:extLst>
              </a:tr>
              <a:tr h="355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65 485,50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121 017,50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134 447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3850075839"/>
                  </a:ext>
                </a:extLst>
              </a:tr>
            </a:tbl>
          </a:graphicData>
        </a:graphic>
      </p:graphicFrame>
      <p:sp>
        <p:nvSpPr>
          <p:cNvPr id="19" name="Rectangle 1">
            <a:extLst>
              <a:ext uri="{FF2B5EF4-FFF2-40B4-BE49-F238E27FC236}">
                <a16:creationId xmlns:a16="http://schemas.microsoft.com/office/drawing/2014/main" id="{31EDA455-873A-6158-A25B-0B149496E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052" y="4104752"/>
            <a:ext cx="125074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20" name="Tabela 19">
            <a:extLst>
              <a:ext uri="{FF2B5EF4-FFF2-40B4-BE49-F238E27FC236}">
                <a16:creationId xmlns:a16="http://schemas.microsoft.com/office/drawing/2014/main" id="{A373ED9F-E6FC-5082-8DF3-9672A2807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280785"/>
              </p:ext>
            </p:extLst>
          </p:nvPr>
        </p:nvGraphicFramePr>
        <p:xfrm>
          <a:off x="5916890" y="3956389"/>
          <a:ext cx="5872238" cy="2592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8286">
                  <a:extLst>
                    <a:ext uri="{9D8B030D-6E8A-4147-A177-3AD203B41FA5}">
                      <a16:colId xmlns:a16="http://schemas.microsoft.com/office/drawing/2014/main" val="4021824198"/>
                    </a:ext>
                  </a:extLst>
                </a:gridCol>
                <a:gridCol w="1470340">
                  <a:extLst>
                    <a:ext uri="{9D8B030D-6E8A-4147-A177-3AD203B41FA5}">
                      <a16:colId xmlns:a16="http://schemas.microsoft.com/office/drawing/2014/main" val="1723008008"/>
                    </a:ext>
                  </a:extLst>
                </a:gridCol>
                <a:gridCol w="1470340">
                  <a:extLst>
                    <a:ext uri="{9D8B030D-6E8A-4147-A177-3AD203B41FA5}">
                      <a16:colId xmlns:a16="http://schemas.microsoft.com/office/drawing/2014/main" val="827642038"/>
                    </a:ext>
                  </a:extLst>
                </a:gridCol>
                <a:gridCol w="1373272">
                  <a:extLst>
                    <a:ext uri="{9D8B030D-6E8A-4147-A177-3AD203B41FA5}">
                      <a16:colId xmlns:a16="http://schemas.microsoft.com/office/drawing/2014/main" val="3160499537"/>
                    </a:ext>
                  </a:extLst>
                </a:gridCol>
              </a:tblGrid>
              <a:tr h="47758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Środki przekazane na OSP w ramach funduszy sołeckich </a:t>
                      </a:r>
                      <a:b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latach 2021-2023</a:t>
                      </a:r>
                      <a:endParaRPr lang="pl-PL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69674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 OSP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r.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r.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r.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4058117330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Glinianka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4 000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5 200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26 764,25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2027068208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Malcanów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3 000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13 000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39 364,25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1201823732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 Wiązowna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8 000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31 000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25 264,25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3476224465"/>
                  </a:ext>
                </a:extLst>
              </a:tr>
              <a:tr h="4228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15 000 zł</a:t>
                      </a:r>
                      <a:endParaRPr lang="pl-PL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49 200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91 392,75 zł</a:t>
                      </a:r>
                      <a:endParaRPr lang="pl-PL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675" marR="66675" marT="0" marB="0"/>
                </a:tc>
                <a:extLst>
                  <a:ext uri="{0D108BD9-81ED-4DB2-BD59-A6C34878D82A}">
                    <a16:rowId xmlns:a16="http://schemas.microsoft.com/office/drawing/2014/main" val="256384634"/>
                  </a:ext>
                </a:extLst>
              </a:tr>
            </a:tbl>
          </a:graphicData>
        </a:graphic>
      </p:graphicFrame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51F909B-CFC5-23DF-4596-577A37C6FE58}"/>
              </a:ext>
            </a:extLst>
          </p:cNvPr>
          <p:cNvSpPr txBox="1"/>
          <p:nvPr/>
        </p:nvSpPr>
        <p:spPr>
          <a:xfrm>
            <a:off x="274750" y="4949230"/>
            <a:ext cx="5367390" cy="1552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ofinansowaliśmy zakup </a:t>
            </a:r>
            <a:r>
              <a:rPr lang="pl-PL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quada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marki CFMOTO C-Force 625 wraz z wyposażeniem dla OSP Glinianka.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Kosz to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42 799 zł,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 czego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 tys. zł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dofinansowanie z naszego budżetu.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79D65F6-4175-9DD3-B60C-395DB81F4475}"/>
              </a:ext>
            </a:extLst>
          </p:cNvPr>
          <p:cNvSpPr txBox="1"/>
          <p:nvPr/>
        </p:nvSpPr>
        <p:spPr>
          <a:xfrm>
            <a:off x="402872" y="3100907"/>
            <a:ext cx="5607660" cy="1552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Pozyskaliśmy także dofinansowanie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 Polskiego Ładu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modernizację trzech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strażnic OSP –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2,1 mln zł.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OSP Glinianka </a:t>
            </a:r>
            <a:b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OSP Wiązowna trafią średnie samochody ratowniczo-gaśnicze za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1 237 380 zł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każdy.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13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-10280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4929212" y="443450"/>
            <a:ext cx="6985084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TYLKO OPIEKA SPOŁECZNA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1EDA455-873A-6158-A25B-0B149496E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052" y="4104752"/>
            <a:ext cx="125074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51F909B-CFC5-23DF-4596-577A37C6FE58}"/>
              </a:ext>
            </a:extLst>
          </p:cNvPr>
          <p:cNvSpPr txBox="1"/>
          <p:nvPr/>
        </p:nvSpPr>
        <p:spPr>
          <a:xfrm>
            <a:off x="292831" y="991729"/>
            <a:ext cx="7566986" cy="125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latach 2021 r. - 2023 r. realizowaliśmy projekt „Centrum Usług Społecznych w Wiązownie”. Kwota dofinansowania </a:t>
            </a:r>
            <a:b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pl-PL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3 124 999,65 zł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pl-PL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</a:t>
            </a:r>
            <a:r>
              <a:rPr lang="pl-PL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2 633 749,70 zł 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 środków europejskich, </a:t>
            </a:r>
            <a:b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pl-PL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491 249,95 zł 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 środków dotacji celowej.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5A6C1DB-8DCE-678F-E117-09CF67DC67AB}"/>
              </a:ext>
            </a:extLst>
          </p:cNvPr>
          <p:cNvSpPr txBox="1"/>
          <p:nvPr/>
        </p:nvSpPr>
        <p:spPr>
          <a:xfrm>
            <a:off x="250033" y="2386480"/>
            <a:ext cx="8159302" cy="3729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czasie w ramach projektu m.in. zrealizowano:</a:t>
            </a: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3388 godz.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usług fizjoterapeutycznych;</a:t>
            </a: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178 godz.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porad psychologicznych dla dzieci i młodzieży;</a:t>
            </a: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318 godz.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porad psychologicznych dla dorosłych;</a:t>
            </a: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144 godz.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warsztatów umiejętności opiekuńczo-wychowawczych;</a:t>
            </a: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361 godz.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usług „Złotej rączki”;</a:t>
            </a:r>
            <a:endParaRPr lang="pl-PL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584 godz.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funkcjonowania Klubu Młodzieżowego;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223 godz.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Młodzieżowego Centrum Kompetencji;</a:t>
            </a: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99 godz.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Klub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Zdrowego Stylu Życia;</a:t>
            </a: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181 godz.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warsztatów z zakresu profilaktyki społecznościowej;</a:t>
            </a: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 godz.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warsztatów z reżyserem lub animatorem;</a:t>
            </a:r>
          </a:p>
          <a:p>
            <a:pPr marL="285750" lvl="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196 godz.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warsztatów profilaktycznych z psychologiem i pedagogiem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71D4E16-EC39-236A-EDDC-5FF1A3982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6"/>
          <a:stretch/>
        </p:blipFill>
        <p:spPr>
          <a:xfrm>
            <a:off x="8285147" y="3848776"/>
            <a:ext cx="3629149" cy="240595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05A1C49-69F0-28FD-ECE4-A1B8F6A109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b="-1465"/>
          <a:stretch/>
        </p:blipFill>
        <p:spPr>
          <a:xfrm>
            <a:off x="8300276" y="1091374"/>
            <a:ext cx="3598893" cy="25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50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10242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2884601" y="419719"/>
            <a:ext cx="8827118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 SZCZĘDZIMY ŚRODKÓW NA EDUKACJĘ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51F909B-CFC5-23DF-4596-577A37C6FE58}"/>
              </a:ext>
            </a:extLst>
          </p:cNvPr>
          <p:cNvSpPr txBox="1"/>
          <p:nvPr/>
        </p:nvSpPr>
        <p:spPr>
          <a:xfrm>
            <a:off x="730845" y="1085176"/>
            <a:ext cx="5658500" cy="1849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Rok szkolny 2023/2024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1541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uczniów,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240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„</a:t>
            </a:r>
            <a:r>
              <a:rPr lang="pl-PL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zerówkowiczów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483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przedszkolaków oraz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45 podopiecznych żłobka. Łączna liczba dzieci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naszych placówkach wynosiła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2311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 była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69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wyższa niż w 2022 r., co głównie wynikało z napływu uczniów z Ukrainy.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79EB042-6BB9-E62F-881B-0F7445294AC9}"/>
              </a:ext>
            </a:extLst>
          </p:cNvPr>
          <p:cNvSpPr txBox="1"/>
          <p:nvPr/>
        </p:nvSpPr>
        <p:spPr>
          <a:xfrm>
            <a:off x="730845" y="3181953"/>
            <a:ext cx="5797972" cy="125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Subwencja oświatowa wyniosła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22 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444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988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Kwota w 2023 r. była wyższa o 4 688 360 zł niż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2022 r. Stanowiła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jedynie 44%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naszych potrzeb.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698E925-B159-AB08-089E-5B1F28784B31}"/>
              </a:ext>
            </a:extLst>
          </p:cNvPr>
          <p:cNvSpPr txBox="1"/>
          <p:nvPr/>
        </p:nvSpPr>
        <p:spPr>
          <a:xfrm>
            <a:off x="743854" y="4656969"/>
            <a:ext cx="5797972" cy="1574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Wydatki bieżące wyniosły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866 641,00 zł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były 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8 839 975,00 zł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wyższe niż w 2022 r. Powód: wzrost wynagrodzeń nauczycielskich, pracowników administracji i obsługi oraz stale rosnące koszty utrzymania.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D7A66BA-962E-5F3A-B724-22A3C8DE53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4" b="6937"/>
          <a:stretch/>
        </p:blipFill>
        <p:spPr>
          <a:xfrm>
            <a:off x="7665593" y="1081865"/>
            <a:ext cx="3951860" cy="243359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7F50D37-3B3C-BF49-CB80-9EA5EDE18B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/>
          <a:stretch/>
        </p:blipFill>
        <p:spPr>
          <a:xfrm>
            <a:off x="7665592" y="3787734"/>
            <a:ext cx="3951860" cy="244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46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-1879" y="0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2788236" y="517661"/>
            <a:ext cx="8827118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ZMIANY W GMINNEJ KULTURZE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31EDA455-873A-6158-A25B-0B149496E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052" y="4104752"/>
            <a:ext cx="125074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51F909B-CFC5-23DF-4596-577A37C6FE58}"/>
              </a:ext>
            </a:extLst>
          </p:cNvPr>
          <p:cNvSpPr txBox="1"/>
          <p:nvPr/>
        </p:nvSpPr>
        <p:spPr>
          <a:xfrm>
            <a:off x="798634" y="1291758"/>
            <a:ext cx="10600175" cy="146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„Pawilon Kultury” Gminny Ośrodek Kultury w Wiązownie w 2023 r. przeszedł rewolucję.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Wdrożyliśmy innowacyjny na skalę powiatu i prawdopodobnie całego kraju program „Fundusz inicjatyw sąsiedzkich”.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Łączna wartość funduszu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370 tys. zł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79EB042-6BB9-E62F-881B-0F7445294AC9}"/>
              </a:ext>
            </a:extLst>
          </p:cNvPr>
          <p:cNvSpPr txBox="1"/>
          <p:nvPr/>
        </p:nvSpPr>
        <p:spPr>
          <a:xfrm>
            <a:off x="1015747" y="3166079"/>
            <a:ext cx="4076827" cy="1757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„Mam pomysł” – od 5 do 8 tys. zł, w sumie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217 tys. zł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rogram „Świetlik” –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 tys. zł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„Voucher Kultury”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trzy projekty po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tys. zł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każdy.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9A815D7-5919-1644-30A6-79CB354185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778" y="2753248"/>
            <a:ext cx="6154031" cy="32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3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-2399" y="0"/>
            <a:ext cx="8659368" cy="614627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2699364" y="398521"/>
            <a:ext cx="8827118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DOCENIAJĄ</a:t>
            </a:r>
            <a:r>
              <a:rPr lang="pl-PL" sz="28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51F909B-CFC5-23DF-4596-577A37C6FE58}"/>
              </a:ext>
            </a:extLst>
          </p:cNvPr>
          <p:cNvSpPr txBox="1"/>
          <p:nvPr/>
        </p:nvSpPr>
        <p:spPr>
          <a:xfrm>
            <a:off x="530565" y="751344"/>
            <a:ext cx="670690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Nasz samorząd otrzymał jedną z najbardziej rozpoznawalnych i prestiżowych nagród w Polsce, czyli „Orła 15-lecia” w dwóch kategoriach: „Gmina 15-lecia” oraz „Wójt 15-lecia”. </a:t>
            </a:r>
          </a:p>
          <a:p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„Ranking gmin 2023” Fundacji Rozwoju Demokracji Lokalnej </a:t>
            </a:r>
            <a:r>
              <a:rPr lang="pl-P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asza gmina znalazła się na piątym miejscu wśród wszystkich gmin wiejskich w zestawieniu oraz została Liderem Powiatu Otwockiego. </a:t>
            </a:r>
          </a:p>
          <a:p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Otrzymaliśmy wyróżnienie w konkursie „Samorząd Promujący Zdrowie” za działania w dziedzinie rozwoju ochrony zdrowia, wspierania ekologii, zdrowego stylu życia, sportu i turystyki w latach 2020-2023.</a:t>
            </a:r>
          </a:p>
          <a:p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Gmina Wiązowna została laureatem konkursu „Samorządowy Lider Ogólnopolskiego Programu Zwalczania Grypy”. Otrzymaliśmy nagrodę w kategorii „Lider szczepień na każdym etapie życia”.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2940EE-8FDA-9CB8-BC99-69473B9AD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63" y="1074647"/>
            <a:ext cx="3539019" cy="238607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687E64D-129A-8446-1AF0-49FD4E862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2777" y="3996633"/>
            <a:ext cx="2630981" cy="197323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0ACC32F-B99F-9F42-2CC8-E01D97D1D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4373" y="3996632"/>
            <a:ext cx="2630982" cy="19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43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5">
            <a:extLst>
              <a:ext uri="{FF2B5EF4-FFF2-40B4-BE49-F238E27FC236}">
                <a16:creationId xmlns:a16="http://schemas.microsoft.com/office/drawing/2014/main" id="{AA2B27FE-3594-1C81-410E-22C707A5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-484632" y="0"/>
            <a:ext cx="8659368" cy="6837516"/>
          </a:xfrm>
          <a:prstGeom prst="rect">
            <a:avLst/>
          </a:prstGeom>
        </p:spPr>
      </p:pic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-512064" y="0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2099963" y="493188"/>
            <a:ext cx="8827118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DOCHODY GMINY WIĄZOWNA W 2023 ROKU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EA96FA6-D5CE-DDD5-763D-17570F8631F9}"/>
              </a:ext>
            </a:extLst>
          </p:cNvPr>
          <p:cNvSpPr txBox="1"/>
          <p:nvPr/>
        </p:nvSpPr>
        <p:spPr>
          <a:xfrm>
            <a:off x="555445" y="1043167"/>
            <a:ext cx="10433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Plan dochodów 2023 r. – 147 052 985,99 zł. Wykonanie 2023 r. – 139 965 009,45 zł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95,18%).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D6C2892-427A-6216-30DA-385BE94647C6}"/>
              </a:ext>
            </a:extLst>
          </p:cNvPr>
          <p:cNvSpPr txBox="1"/>
          <p:nvPr/>
        </p:nvSpPr>
        <p:spPr>
          <a:xfrm>
            <a:off x="657553" y="1530543"/>
            <a:ext cx="10331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Plan dochodów bieżących – 119 176 614,89 zł, wykonanie – 114 886 181,33 zł 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(96,40%). </a:t>
            </a:r>
          </a:p>
          <a:p>
            <a:pPr marL="0" indent="0" algn="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Plan dochodów majątkowych – 27 876 371,10 zł, wykonanie – 25 078 828,12 zł 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,96%).</a:t>
            </a:r>
          </a:p>
        </p:txBody>
      </p:sp>
      <p:graphicFrame>
        <p:nvGraphicFramePr>
          <p:cNvPr id="9" name="Symbol zastępczy zawartości 3">
            <a:extLst>
              <a:ext uri="{FF2B5EF4-FFF2-40B4-BE49-F238E27FC236}">
                <a16:creationId xmlns:a16="http://schemas.microsoft.com/office/drawing/2014/main" id="{D0F048F4-4BC9-67CF-B68F-08DB6D6D5D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935604"/>
              </p:ext>
            </p:extLst>
          </p:nvPr>
        </p:nvGraphicFramePr>
        <p:xfrm>
          <a:off x="429768" y="2294919"/>
          <a:ext cx="10497313" cy="4038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41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2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Wyszczególnienie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Wykonanie dochodów                   w 2023 roku (zł)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39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Udziały w podatku dochodowym PIT i CIT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32 372 876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0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Subwencje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27 844 709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81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Dochody majątkowe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25 078 828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79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Podatki i opłaty lokalne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21 064 791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0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Pozostałe dochody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20 421 870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91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Dotacje na bieżące zadania własne i zlecone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7 251 224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80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Opłaty za gospodarowanie odpadami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5 930 711</a:t>
                      </a:r>
                      <a:endParaRPr lang="pl-PL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77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139 965 009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04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5">
            <a:extLst>
              <a:ext uri="{FF2B5EF4-FFF2-40B4-BE49-F238E27FC236}">
                <a16:creationId xmlns:a16="http://schemas.microsoft.com/office/drawing/2014/main" id="{AA2B27FE-3594-1C81-410E-22C707A5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089660" y="528602"/>
            <a:ext cx="10396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1B51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UDZIAŁY W PODATKU DOCHODOWYM PIT </a:t>
            </a:r>
            <a:br>
              <a:rPr lang="pl-PL" sz="2800" b="1" dirty="0">
                <a:solidFill>
                  <a:srgbClr val="1B51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solidFill>
                  <a:srgbClr val="1B51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 LATACH 2014-2023 (ZŁ)</a:t>
            </a:r>
            <a:endParaRPr lang="en-US" sz="2800" b="1" dirty="0">
              <a:solidFill>
                <a:srgbClr val="1B517B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8E6585B3-B69A-0FD6-639A-C10BE9702B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307969"/>
              </p:ext>
            </p:extLst>
          </p:nvPr>
        </p:nvGraphicFramePr>
        <p:xfrm>
          <a:off x="588763" y="1372981"/>
          <a:ext cx="10897625" cy="529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3791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5">
            <a:extLst>
              <a:ext uri="{FF2B5EF4-FFF2-40B4-BE49-F238E27FC236}">
                <a16:creationId xmlns:a16="http://schemas.microsoft.com/office/drawing/2014/main" id="{AA2B27FE-3594-1C81-410E-22C707A5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036189" y="553462"/>
            <a:ext cx="10396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2800" dirty="0">
                <a:solidFill>
                  <a:srgbClr val="1B517B"/>
                </a:solidFill>
                <a:latin typeface="Arial Black" panose="020B0A04020102020204" pitchFamily="34" charset="0"/>
              </a:rPr>
              <a:t>DOCHODY GMINY WIĄZOWNA Z PODATKU OD NIERUCHOMOŚCI W LATACH 2015-2023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E645738D-2BBE-7E2C-8E30-C14E9EAE8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1201407"/>
              </p:ext>
            </p:extLst>
          </p:nvPr>
        </p:nvGraphicFramePr>
        <p:xfrm>
          <a:off x="1793016" y="1593692"/>
          <a:ext cx="9228421" cy="4680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8243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6F53F7-E7F5-736D-064B-3FAD24541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31B3E98-9643-B2A8-6909-7E8BB838C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06E8FB9-6D1B-E2B8-1026-62D0193A9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350E344-D522-CFD9-2300-13E1E0232F16}"/>
              </a:ext>
            </a:extLst>
          </p:cNvPr>
          <p:cNvSpPr txBox="1"/>
          <p:nvPr/>
        </p:nvSpPr>
        <p:spPr>
          <a:xfrm>
            <a:off x="652272" y="1600200"/>
            <a:ext cx="10015728" cy="3170099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RAPORT</a:t>
            </a:r>
            <a:r>
              <a:rPr lang="pl-PL" sz="4000" b="1" dirty="0">
                <a:solidFill>
                  <a:srgbClr val="1B517B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b="1" dirty="0">
                <a:solidFill>
                  <a:srgbClr val="1B517B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 STANIE </a:t>
            </a:r>
          </a:p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GMINY WIĄZOWNA </a:t>
            </a:r>
          </a:p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ZA 2023 ROK. </a:t>
            </a:r>
          </a:p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SPRAWOZDANIE Z WYKONANIA </a:t>
            </a:r>
          </a:p>
          <a:p>
            <a:pPr algn="ctr"/>
            <a:r>
              <a:rPr lang="pl-PL" sz="40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BUDŻETU  ZA 2023 ROK.</a:t>
            </a:r>
            <a:endParaRPr lang="pl-PL" sz="4000" b="1" dirty="0">
              <a:solidFill>
                <a:srgbClr val="1B517B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02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5">
            <a:extLst>
              <a:ext uri="{FF2B5EF4-FFF2-40B4-BE49-F238E27FC236}">
                <a16:creationId xmlns:a16="http://schemas.microsoft.com/office/drawing/2014/main" id="{AA2B27FE-3594-1C81-410E-22C707A5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042026" y="355190"/>
            <a:ext cx="10396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2800" dirty="0">
                <a:solidFill>
                  <a:srgbClr val="1B51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WYDATKI OGÓŁEM</a:t>
            </a:r>
            <a:endParaRPr lang="pl-PL" sz="2800" dirty="0">
              <a:solidFill>
                <a:srgbClr val="1B517B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AB7DDE1-9B27-8B2C-9D71-1842D4CD29D9}"/>
              </a:ext>
            </a:extLst>
          </p:cNvPr>
          <p:cNvSpPr txBox="1"/>
          <p:nvPr/>
        </p:nvSpPr>
        <p:spPr>
          <a:xfrm>
            <a:off x="515565" y="948799"/>
            <a:ext cx="11155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Plan wydatków 2023 r. – 192 119 755,47 zł. Wykonanie 2023 r. – 184 209 458,64 zł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95,88%).</a:t>
            </a:r>
          </a:p>
        </p:txBody>
      </p:sp>
      <p:graphicFrame>
        <p:nvGraphicFramePr>
          <p:cNvPr id="6" name="Symbol zastępczy zawartości 4">
            <a:extLst>
              <a:ext uri="{FF2B5EF4-FFF2-40B4-BE49-F238E27FC236}">
                <a16:creationId xmlns:a16="http://schemas.microsoft.com/office/drawing/2014/main" id="{6E1CA13F-8943-5168-30CF-347B1DBB8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884039"/>
              </p:ext>
            </p:extLst>
          </p:nvPr>
        </p:nvGraphicFramePr>
        <p:xfrm>
          <a:off x="748057" y="1468171"/>
          <a:ext cx="10690697" cy="50346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1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8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8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25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Wyszczególnienie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Bieżące (zł)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Majątkowe (zł)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 (zł)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8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Oświata i wychowanie oraz edukacyjna opieka wychowawcza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50 866 641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228 552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51 095 193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Utrzymanie, modernizacja </a:t>
                      </a:r>
                      <a:b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budowa dróg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7 499 510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29 553 009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37 052 519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Ochrona środowiska i gospodarka komunalna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7 378 244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11 322 211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18 700 455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Pomoc społeczna i rodzina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14 602 634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1 806 912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16 409 546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Obsługa</a:t>
                      </a:r>
                      <a:r>
                        <a:rPr lang="pl-PL" sz="18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mieszkańców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14 149 652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837 828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14 987 480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Pozostałe wydatki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6 965 390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6 445 373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13 410 763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Gospodarka mieszkaniowa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1 092 500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9 596 471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10 688 971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i sport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5 686 089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3 617 509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9 303 598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zbiorowy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7 293 954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301 187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7 595 141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23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Obsługa długu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4 965 793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4 965 793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0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120 500 407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63 709 052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184 209 459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37" marR="7937" marT="7937" marB="0" anchor="ctr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27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5">
            <a:extLst>
              <a:ext uri="{FF2B5EF4-FFF2-40B4-BE49-F238E27FC236}">
                <a16:creationId xmlns:a16="http://schemas.microsoft.com/office/drawing/2014/main" id="{AA2B27FE-3594-1C81-410E-22C707A5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042026" y="355190"/>
            <a:ext cx="10396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l-PL" sz="2800" dirty="0">
                <a:solidFill>
                  <a:srgbClr val="1B51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WYDATKI MAJĄTKOWE</a:t>
            </a:r>
            <a:endParaRPr lang="pl-PL" sz="2800" dirty="0">
              <a:solidFill>
                <a:srgbClr val="1B517B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AB7DDE1-9B27-8B2C-9D71-1842D4CD29D9}"/>
              </a:ext>
            </a:extLst>
          </p:cNvPr>
          <p:cNvSpPr txBox="1"/>
          <p:nvPr/>
        </p:nvSpPr>
        <p:spPr>
          <a:xfrm>
            <a:off x="793405" y="985702"/>
            <a:ext cx="10605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Plan – 64 750 355,91 zł. Wykonanie – 63 709 051,48 zł (98,39%).</a:t>
            </a:r>
          </a:p>
        </p:txBody>
      </p:sp>
      <p:graphicFrame>
        <p:nvGraphicFramePr>
          <p:cNvPr id="2" name="Symbol zastępczy zawartości 3">
            <a:extLst>
              <a:ext uri="{FF2B5EF4-FFF2-40B4-BE49-F238E27FC236}">
                <a16:creationId xmlns:a16="http://schemas.microsoft.com/office/drawing/2014/main" id="{1625C7B0-DF7A-8DB0-8EBB-0A5CB4B54F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612891"/>
              </p:ext>
            </p:extLst>
          </p:nvPr>
        </p:nvGraphicFramePr>
        <p:xfrm>
          <a:off x="1099711" y="1530424"/>
          <a:ext cx="10281357" cy="4842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9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Wyszczególnienie</a:t>
                      </a:r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Majątkowe (zł)</a:t>
                      </a:r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Utrzymanie, modernizacja i budowa dróg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29 553 009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Ochrona środowiska i gospodarka komunalna (kanalizacje, wodociągi, ścieżki rowerowe, spłaty PPP)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11 322 211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Gospodarka mieszkaniowa (domy komunalne)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9 596 471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Pozostałe wydatki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6 445 373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i sport (świetlice, boiska, place zabaw, e-usługi</a:t>
                      </a:r>
                      <a:r>
                        <a:rPr lang="pl-PL" sz="1800" b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3 617 509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Pomoc społeczna i rodzina (spłata zakupu na raty Domu</a:t>
                      </a:r>
                      <a:r>
                        <a:rPr lang="pl-PL" sz="1800" b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Społecznego w Radiówku)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1 806 912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Obsługa mieszkańców (modernizacja</a:t>
                      </a:r>
                      <a:r>
                        <a:rPr lang="pl-PL" sz="1800" b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BOM)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837 828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6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zbiorowy (wiaty, zatoki autobusowe)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301 187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1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Oświata i wychowanie oraz edukacyjna opieka wychowawcza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228 552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9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63 709 052</a:t>
                      </a:r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pl-PL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32" marR="8932" marT="8932" marB="0" anchor="ctr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114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5">
            <a:extLst>
              <a:ext uri="{FF2B5EF4-FFF2-40B4-BE49-F238E27FC236}">
                <a16:creationId xmlns:a16="http://schemas.microsoft.com/office/drawing/2014/main" id="{AA2B27FE-3594-1C81-410E-22C707A5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219200" y="551873"/>
            <a:ext cx="10396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2128" b="0" i="0" u="none" strike="noStrike" kern="1200" cap="none" spc="5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dirty="0">
                <a:solidFill>
                  <a:srgbClr val="1B517B"/>
                </a:solidFill>
                <a:latin typeface="Arial Black" panose="020B0A04020102020204" pitchFamily="34" charset="0"/>
              </a:rPr>
              <a:t>WYDATKI INWESTYCYJNE W LATACH 2015-2024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53366C36-0D44-FFB8-9D8C-71A72CFC0C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882849"/>
              </p:ext>
            </p:extLst>
          </p:nvPr>
        </p:nvGraphicFramePr>
        <p:xfrm>
          <a:off x="685800" y="1075093"/>
          <a:ext cx="10579608" cy="5243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56831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2792503" y="458541"/>
            <a:ext cx="8803609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MIESZKAŃCY DZIELĄ FUNDUSZ SOŁECKI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52B386A-3C5A-0C7D-CA21-DE8AB111AED4}"/>
              </a:ext>
            </a:extLst>
          </p:cNvPr>
          <p:cNvSpPr txBox="1"/>
          <p:nvPr/>
        </p:nvSpPr>
        <p:spPr>
          <a:xfrm>
            <a:off x="742185" y="1057559"/>
            <a:ext cx="10853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Plan 2023 r. – 1 685 186,89 zł. Wykonanie – 1 665 646,53 zł (98,84%).</a:t>
            </a:r>
          </a:p>
          <a:p>
            <a:pPr marL="0" indent="0" algn="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Wydatki bieżące – 789 071,37 zł (47%). Wydatki majątkowe – 876 575,16 zł (53%).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E3350BD1-4240-95D4-3652-A7F9AABC6E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684598"/>
              </p:ext>
            </p:extLst>
          </p:nvPr>
        </p:nvGraphicFramePr>
        <p:xfrm>
          <a:off x="669033" y="1780893"/>
          <a:ext cx="10853927" cy="499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2577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0BEE63C-3916-7079-A5AF-E6D0BC73D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9AFC62A-CF30-0563-C978-FD16B8E3A44C}"/>
              </a:ext>
            </a:extLst>
          </p:cNvPr>
          <p:cNvSpPr txBox="1"/>
          <p:nvPr/>
        </p:nvSpPr>
        <p:spPr>
          <a:xfrm>
            <a:off x="1299792" y="2446808"/>
            <a:ext cx="9592415" cy="196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DZIĘKUJĘ ZA UWAGĘ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JANUSZ BUDNY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WÓJT GMINY WIĄZOWNA</a:t>
            </a:r>
            <a:endParaRPr lang="pl-PL" sz="2800" b="1" dirty="0">
              <a:solidFill>
                <a:srgbClr val="1B517B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77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0BEE63C-3916-7079-A5AF-E6D0BC73D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9AFC62A-CF30-0563-C978-FD16B8E3A44C}"/>
              </a:ext>
            </a:extLst>
          </p:cNvPr>
          <p:cNvSpPr txBox="1"/>
          <p:nvPr/>
        </p:nvSpPr>
        <p:spPr>
          <a:xfrm>
            <a:off x="1299792" y="1997839"/>
            <a:ext cx="95924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SPRAWOZDANIE</a:t>
            </a:r>
            <a:r>
              <a:rPr lang="pl-PL" sz="3600" b="1" dirty="0">
                <a:solidFill>
                  <a:srgbClr val="1B517B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 FINANSOWE </a:t>
            </a:r>
          </a:p>
          <a:p>
            <a:pPr algn="ctr"/>
            <a:r>
              <a:rPr lang="pl-PL" sz="3600" b="1" dirty="0">
                <a:solidFill>
                  <a:srgbClr val="1B517B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ORAZ INFORMACJA</a:t>
            </a:r>
            <a:endParaRPr lang="pl-PL" sz="3600" b="1" dirty="0">
              <a:solidFill>
                <a:srgbClr val="1B517B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3600" b="1" dirty="0">
                <a:solidFill>
                  <a:srgbClr val="1B517B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O STANIE MIENIA </a:t>
            </a:r>
          </a:p>
          <a:p>
            <a:pPr algn="ctr"/>
            <a:r>
              <a:rPr lang="pl-PL" sz="3600" b="1" dirty="0">
                <a:solidFill>
                  <a:srgbClr val="1B517B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GMINY WIĄZOWNA</a:t>
            </a:r>
            <a:endParaRPr lang="pl-PL" sz="3600" b="1" dirty="0">
              <a:solidFill>
                <a:srgbClr val="1B517B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3600" b="1" dirty="0">
                <a:solidFill>
                  <a:srgbClr val="1B517B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ZA 2023 ROK.</a:t>
            </a:r>
          </a:p>
        </p:txBody>
      </p:sp>
    </p:spTree>
    <p:extLst>
      <p:ext uri="{BB962C8B-B14F-4D97-AF65-F5344CB8AC3E}">
        <p14:creationId xmlns:p14="http://schemas.microsoft.com/office/powerpoint/2010/main" val="959411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5">
            <a:extLst>
              <a:ext uri="{FF2B5EF4-FFF2-40B4-BE49-F238E27FC236}">
                <a16:creationId xmlns:a16="http://schemas.microsoft.com/office/drawing/2014/main" id="{AA2B27FE-3594-1C81-410E-22C707A5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071372" y="510115"/>
            <a:ext cx="10396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2128" b="0" i="0" u="none" strike="noStrike" kern="1200" cap="none" spc="5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dirty="0">
                <a:solidFill>
                  <a:srgbClr val="1B51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WYNIK BUDŻETU</a:t>
            </a:r>
            <a:endParaRPr lang="pl-PL" sz="2800" dirty="0">
              <a:solidFill>
                <a:srgbClr val="1B517B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F8550BE-0BF6-373E-6F04-7D763A8DE538}"/>
              </a:ext>
            </a:extLst>
          </p:cNvPr>
          <p:cNvSpPr txBox="1"/>
          <p:nvPr/>
        </p:nvSpPr>
        <p:spPr>
          <a:xfrm>
            <a:off x="723900" y="1021318"/>
            <a:ext cx="1074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Plan: deficyt w kwocie </a:t>
            </a:r>
            <a:r>
              <a:rPr lang="pl-PL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45 066 769,48 zł.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Wykonanie: deficyt w kwocie </a:t>
            </a:r>
            <a:r>
              <a:rPr lang="pl-PL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44 244 449,19 zł.</a:t>
            </a:r>
          </a:p>
        </p:txBody>
      </p:sp>
      <p:graphicFrame>
        <p:nvGraphicFramePr>
          <p:cNvPr id="7" name="Symbol zastępczy zawartości 3">
            <a:extLst>
              <a:ext uri="{FF2B5EF4-FFF2-40B4-BE49-F238E27FC236}">
                <a16:creationId xmlns:a16="http://schemas.microsoft.com/office/drawing/2014/main" id="{2A2A22F1-107E-157F-1104-D295D2DD0A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8148792"/>
              </p:ext>
            </p:extLst>
          </p:nvPr>
        </p:nvGraphicFramePr>
        <p:xfrm>
          <a:off x="723900" y="2507676"/>
          <a:ext cx="10744200" cy="3667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5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2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80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Lp.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Wyszczególnienie - przychody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(zł)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Wykonanie (zł)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46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Emisja</a:t>
                      </a:r>
                      <a:r>
                        <a:rPr lang="pl-PL" sz="18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obligacji komunalnych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36 745 000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pl-PL" sz="1800" b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845 000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Niewykorzystane środki pieniężne, </a:t>
                      </a:r>
                      <a:b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których mowa w art. 217 ust.2 pkt 8 ustawy o finansach publicznych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10 196 326,70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10 196 326,70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67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Wolne środki, o których mowa w art. </a:t>
                      </a:r>
                      <a:b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ust.2 pkt 6 ustawy o finansach publicznych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4 622 115,43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4 622</a:t>
                      </a:r>
                      <a:r>
                        <a:rPr lang="pl-PL" sz="1800" b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115,43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14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Razem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B51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51 563 442,13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48 663 442,13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b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2552E434-C5D7-A173-1F03-FFD75108A815}"/>
              </a:ext>
            </a:extLst>
          </p:cNvPr>
          <p:cNvSpPr txBox="1"/>
          <p:nvPr/>
        </p:nvSpPr>
        <p:spPr>
          <a:xfrm>
            <a:off x="723900" y="1391412"/>
            <a:ext cx="10744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Rozchody - wykonanie 100% planu dotyczącego spłaty rat kredytów 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i pożyczek w wysokości 4 986 700 zł.</a:t>
            </a:r>
          </a:p>
          <a:p>
            <a:pPr marL="0" indent="0" algn="r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Nie wykonano planu lokat na kwotę 1 509 972,65 zł.</a:t>
            </a:r>
          </a:p>
        </p:txBody>
      </p:sp>
    </p:spTree>
    <p:extLst>
      <p:ext uri="{BB962C8B-B14F-4D97-AF65-F5344CB8AC3E}">
        <p14:creationId xmlns:p14="http://schemas.microsoft.com/office/powerpoint/2010/main" val="1378858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0BEE63C-3916-7079-A5AF-E6D0BC73D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875068"/>
              </p:ext>
            </p:extLst>
          </p:nvPr>
        </p:nvGraphicFramePr>
        <p:xfrm>
          <a:off x="807396" y="1619794"/>
          <a:ext cx="10642059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E59671EB-B4A5-F16F-131D-4D53582D4B40}"/>
              </a:ext>
            </a:extLst>
          </p:cNvPr>
          <p:cNvSpPr txBox="1"/>
          <p:nvPr/>
        </p:nvSpPr>
        <p:spPr>
          <a:xfrm>
            <a:off x="2483739" y="234799"/>
            <a:ext cx="72245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>
                <a:solidFill>
                  <a:srgbClr val="1B517B"/>
                </a:solidFill>
                <a:latin typeface="Arial Black" panose="020B0A04020102020204" pitchFamily="34" charset="0"/>
              </a:rPr>
              <a:t>ZADŁUŻENIE</a:t>
            </a:r>
            <a:r>
              <a:rPr lang="pl-PL" sz="2800" b="1" baseline="0" dirty="0">
                <a:solidFill>
                  <a:srgbClr val="1B517B"/>
                </a:solidFill>
                <a:latin typeface="Arial Black" panose="020B0A04020102020204" pitchFamily="34" charset="0"/>
              </a:rPr>
              <a:t> Z TYTUŁU KREDYTÓW, POŻYCZEK, EMISJI OBLIGACJI W LATACH 2018-2023</a:t>
            </a:r>
            <a:endParaRPr lang="pl-PL" sz="2800" b="1" dirty="0">
              <a:solidFill>
                <a:srgbClr val="1B517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50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5">
            <a:extLst>
              <a:ext uri="{FF2B5EF4-FFF2-40B4-BE49-F238E27FC236}">
                <a16:creationId xmlns:a16="http://schemas.microsoft.com/office/drawing/2014/main" id="{AA2B27FE-3594-1C81-410E-22C707A5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341120" y="408798"/>
            <a:ext cx="10396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2128" b="0" i="0" u="none" strike="noStrike" kern="1200" cap="none" spc="5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dirty="0">
                <a:solidFill>
                  <a:srgbClr val="1B51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SPRAWOZDANIE FINANSOWE ZA 2023 ROK</a:t>
            </a:r>
            <a:endParaRPr lang="pl-PL" sz="2800" b="1" dirty="0">
              <a:solidFill>
                <a:srgbClr val="1B517B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Symbol zastępczy zawartości 3">
            <a:extLst>
              <a:ext uri="{FF2B5EF4-FFF2-40B4-BE49-F238E27FC236}">
                <a16:creationId xmlns:a16="http://schemas.microsoft.com/office/drawing/2014/main" id="{12DB031D-5A8A-9AA2-9BA3-737D7F31FA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8974607"/>
              </p:ext>
            </p:extLst>
          </p:nvPr>
        </p:nvGraphicFramePr>
        <p:xfrm>
          <a:off x="454152" y="932018"/>
          <a:ext cx="11283696" cy="54186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3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6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64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88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Bilans jednostki budżetowej i samorządowego zakładu budżetowego</a:t>
                      </a:r>
                    </a:p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sporządzony na dzień 31.12.2023 r. 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łączny (zł)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>
                    <a:solidFill>
                      <a:srgbClr val="1B51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91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AKTYWA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na koniec roku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PASYWA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 na koniec roku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9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Aktywa trwałe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356 193 376,79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Fundusz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323 545 998,81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54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 Wartości niematerialne i prawne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687 210,89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 Fundusz jednostki 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298 495 612,99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03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A.II Rzeczowe aktywa trwałe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pl-PL" sz="1600" b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355 221,80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A.II Wynik finansowy netto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25 050 385,82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03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A.III Należności długoterminowe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6 296</a:t>
                      </a:r>
                      <a:r>
                        <a:rPr lang="pl-PL" sz="1600" b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944,10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A.II.1 Zysk netto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84 751 850,25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05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A.IV Długoterminowe aktywa finansowe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48 854 000,00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A.II.2 Strata netto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- 59 701 464,43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43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Aktywa obrotowe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15 550 188,78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Fundusze placówek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026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B.I Zapasy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142 309,16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Państwowe fundusze celowe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48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B.II Należności krótkoterminowe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12 639 870,99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Zobowiązania i rezerwy na zobowiązania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48 197 566,76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8904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B.III Krótkoterminowe aktywa finansowe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1 047 909,33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D.I. Zobowiązania długoterminowe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28 436 907,75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909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B.IV Rozliczenia międzyokresowe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1 720 099,30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D.II.</a:t>
                      </a:r>
                      <a:r>
                        <a:rPr lang="pl-PL" sz="1600" b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Zobowiązania krótkoterminowe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13 055 508,59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152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 aktywów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371 743 565,57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 pasywów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371 743 565,57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23" marR="6523" marT="6523" marB="0" anchor="b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072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5">
            <a:extLst>
              <a:ext uri="{FF2B5EF4-FFF2-40B4-BE49-F238E27FC236}">
                <a16:creationId xmlns:a16="http://schemas.microsoft.com/office/drawing/2014/main" id="{AA2B27FE-3594-1C81-410E-22C707A55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237488" y="670011"/>
            <a:ext cx="10396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defRPr sz="2128" b="0" i="0" u="none" strike="noStrike" kern="1200" cap="none" spc="50" normalizeH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pl-PL" sz="2800" dirty="0">
                <a:solidFill>
                  <a:srgbClr val="1B51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MIENIE KOMUNALNE </a:t>
            </a:r>
            <a:r>
              <a:rPr lang="pl-PL" sz="2800" b="1" dirty="0">
                <a:solidFill>
                  <a:srgbClr val="1B517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pl-PL" sz="2800" dirty="0">
                <a:solidFill>
                  <a:srgbClr val="1B517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STAN NA 31.12.2023 ROK </a:t>
            </a:r>
            <a:endParaRPr lang="pl-PL" sz="2800" b="1" dirty="0">
              <a:solidFill>
                <a:srgbClr val="1B517B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E1EDCEC-2969-CE82-92FB-34614B6D2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326885"/>
              </p:ext>
            </p:extLst>
          </p:nvPr>
        </p:nvGraphicFramePr>
        <p:xfrm>
          <a:off x="605028" y="1495743"/>
          <a:ext cx="10981944" cy="4466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5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8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7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Wyszczególnienie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Rok 2022</a:t>
                      </a:r>
                      <a:endParaRPr lang="pl-PL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Rok 2023</a:t>
                      </a:r>
                    </a:p>
                  </a:txBody>
                  <a:tcPr marL="9525" marR="9525" marT="9525" marB="0" anchor="ctr">
                    <a:solidFill>
                      <a:srgbClr val="1B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473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Własność Gminy Wiązowna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 ha wartość 48 415 235,71 zł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ha</a:t>
                      </a:r>
                      <a:r>
                        <a:rPr lang="pl-PL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wartość 49 249 385,46 zł          (+ 10 ha/ + 834149,75 zł)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74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Samoistne posiadanie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119,42 ha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118,23 ha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55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Wieczyste użytkowanie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 ha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 ha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55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dyspozycji Gminy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335,18 ha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344,21 ha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73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Zasób gminny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214,91 ha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225,43 ha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831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Dochody z mienia komunalnego Gminy Wiązowna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738 289,02 zł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2 100 943,18</a:t>
                      </a:r>
                      <a:r>
                        <a:rPr lang="pl-PL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zł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970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0BEE63C-3916-7079-A5AF-E6D0BC73D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7946123-152D-A22A-A41B-D09F47E26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996" y="591947"/>
            <a:ext cx="4005251" cy="567410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9AFC62A-CF30-0563-C978-FD16B8E3A44C}"/>
              </a:ext>
            </a:extLst>
          </p:cNvPr>
          <p:cNvSpPr txBox="1"/>
          <p:nvPr/>
        </p:nvSpPr>
        <p:spPr>
          <a:xfrm>
            <a:off x="1014625" y="1305341"/>
            <a:ext cx="61584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już szósty „Raport o stanie Gminy Wiązowna”. Znalazły się w nim najważniejsze informacje o tym,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się działo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 2023 r. i co planujemy w latach następnych. Piszemy w nim o inwestycjach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infrastrukturę, o dotacjach, które pozyskaliśmy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zrealizowanych planach długoterminowych. </a:t>
            </a:r>
          </a:p>
          <a:p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zapominamy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relacji z najważniejszych działań jednostek zależnych od urzędu – szkół, przedszkoli, biblioteki, Pawilonu Kultury. Opisujemy nasze przedsięwzięcia na rzecz bezpieczeństwa, profilaktyki zdrowotnej i wsparcia dla osób potrzebujących. </a:t>
            </a:r>
          </a:p>
          <a:p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Wszystkiemu, co robimy, przyświeca jeden, główny </a:t>
            </a:r>
            <a:b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 – dobro naszych mieszkańców.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0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0BEE63C-3916-7079-A5AF-E6D0BC73D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9AFC62A-CF30-0563-C978-FD16B8E3A44C}"/>
              </a:ext>
            </a:extLst>
          </p:cNvPr>
          <p:cNvSpPr txBox="1"/>
          <p:nvPr/>
        </p:nvSpPr>
        <p:spPr>
          <a:xfrm>
            <a:off x="1299792" y="2446808"/>
            <a:ext cx="9592415" cy="196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DZIĘKUJĘ ZA UWAGĘ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AGNIESZKA KOWALSKA</a:t>
            </a: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1B5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lt"/>
                <a:cs typeface="Arial" panose="020B0604020202020204" pitchFamily="34" charset="0"/>
              </a:rPr>
              <a:t>SKARBNIK GMINY WIĄZOWNA</a:t>
            </a:r>
            <a:endParaRPr lang="pl-PL" sz="2800" b="1" dirty="0">
              <a:solidFill>
                <a:srgbClr val="1B517B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2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6F53F7-E7F5-736D-064B-3FAD24541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31B3E98-9643-B2A8-6909-7E8BB838C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06E8FB9-6D1B-E2B8-1026-62D0193A9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350E344-D522-CFD9-2300-13E1E0232F16}"/>
              </a:ext>
            </a:extLst>
          </p:cNvPr>
          <p:cNvSpPr txBox="1"/>
          <p:nvPr/>
        </p:nvSpPr>
        <p:spPr>
          <a:xfrm>
            <a:off x="137160" y="2355801"/>
            <a:ext cx="11301984" cy="230832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4800" b="1" dirty="0">
                <a:solidFill>
                  <a:srgbClr val="1B517B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NAJWAŻNIEJSZE </a:t>
            </a:r>
          </a:p>
          <a:p>
            <a:pPr algn="ctr"/>
            <a:r>
              <a:rPr lang="pl-PL" sz="4800" b="1" dirty="0">
                <a:solidFill>
                  <a:srgbClr val="1B517B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PROJEKTY</a:t>
            </a:r>
          </a:p>
          <a:p>
            <a:pPr algn="ctr"/>
            <a:r>
              <a:rPr lang="pl-PL" sz="4800" b="1" dirty="0">
                <a:solidFill>
                  <a:srgbClr val="1B517B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2023 ROKU</a:t>
            </a:r>
          </a:p>
        </p:txBody>
      </p:sp>
    </p:spTree>
    <p:extLst>
      <p:ext uri="{BB962C8B-B14F-4D97-AF65-F5344CB8AC3E}">
        <p14:creationId xmlns:p14="http://schemas.microsoft.com/office/powerpoint/2010/main" val="26392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2802636" y="420300"/>
            <a:ext cx="8659368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INNOWACYJNY SYSTEM OŚWIETLENIA 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F84282D-E2ED-C248-4B35-DDCD8A8F5BC2}"/>
              </a:ext>
            </a:extLst>
          </p:cNvPr>
          <p:cNvSpPr txBox="1"/>
          <p:nvPr/>
        </p:nvSpPr>
        <p:spPr>
          <a:xfrm>
            <a:off x="685800" y="1387838"/>
            <a:ext cx="6446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Modernizacj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oświetlenia w całej gminie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formule partnerstwa publiczno-prywatnego: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0655538-D409-7B64-55A7-19EA113788ED}"/>
              </a:ext>
            </a:extLst>
          </p:cNvPr>
          <p:cNvSpPr txBox="1"/>
          <p:nvPr/>
        </p:nvSpPr>
        <p:spPr>
          <a:xfrm>
            <a:off x="685800" y="2297913"/>
            <a:ext cx="6876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Powstało łącznie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4 447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nowoczesnych latarni ulicznych typu LED (koszt jednej to blisko 7 000 zł);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Wymieniono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2 667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istniejących sodowych opraw na nowe oprawy LED-owe ze sterowaniem;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Dobudowano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1 780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sztuk nowych latarni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tworzono system sterowania oświetleniem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całej gminie m.in.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możliwością podłączenia kolejnych punktów czy też monitoringu.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C78044-6B66-9471-723D-FA7A413B0482}"/>
              </a:ext>
            </a:extLst>
          </p:cNvPr>
          <p:cNvSpPr txBox="1"/>
          <p:nvPr/>
        </p:nvSpPr>
        <p:spPr>
          <a:xfrm>
            <a:off x="733806" y="5677643"/>
            <a:ext cx="5678424" cy="375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Koszt inwestycji to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32 841 426,60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BE2A6E6-7C61-448C-C0D6-E92B81F6A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952" y="985738"/>
            <a:ext cx="3611880" cy="541782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4D8226A-7CED-6138-2971-4C5B6A7DDC7D}"/>
              </a:ext>
            </a:extLst>
          </p:cNvPr>
          <p:cNvSpPr txBox="1"/>
          <p:nvPr/>
        </p:nvSpPr>
        <p:spPr>
          <a:xfrm>
            <a:off x="685800" y="4823831"/>
            <a:ext cx="6140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użycie energii elektrycznej po modernizacji spadnie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blisko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36%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stosunku do obecnego.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149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2831592" y="529438"/>
            <a:ext cx="8659368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NOWA PRZYCHODNIA ZDROWIA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F84282D-E2ED-C248-4B35-DDCD8A8F5BC2}"/>
              </a:ext>
            </a:extLst>
          </p:cNvPr>
          <p:cNvSpPr txBox="1"/>
          <p:nvPr/>
        </p:nvSpPr>
        <p:spPr>
          <a:xfrm>
            <a:off x="701040" y="1129124"/>
            <a:ext cx="10789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2023 r. powstała kompletna dokumentacja techniczna. Uzyskaliśmy pozwolenie na budowę pierwszej z dwóch przychodni – w Wiązownie za targowiskiem gminnym.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0655538-D409-7B64-55A7-19EA113788ED}"/>
              </a:ext>
            </a:extLst>
          </p:cNvPr>
          <p:cNvSpPr txBox="1"/>
          <p:nvPr/>
        </p:nvSpPr>
        <p:spPr>
          <a:xfrm>
            <a:off x="701040" y="1942104"/>
            <a:ext cx="10561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Umowę z wykonawcą, firmą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TRANSTOLBUD – PIEKUTOWSKI Sp. z o.o.,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podpisaliśmy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czerwca 2024 r. 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23B5635-6C51-8AF8-09AC-DDB2BB473E4B}"/>
              </a:ext>
            </a:extLst>
          </p:cNvPr>
          <p:cNvSpPr txBox="1"/>
          <p:nvPr/>
        </p:nvSpPr>
        <p:spPr>
          <a:xfrm>
            <a:off x="701040" y="2921733"/>
            <a:ext cx="4980432" cy="2544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Wartość inwestycji to blisko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7,5 mln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mln zł dofinansowania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VIII edycji Rządowego Funduszu Polski Ład: Program Inwestycji Strategicznych.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Nowa przychodnia powstanie do czerwca 2026 r. 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mieszkańców udostępniona będzie 4-6 miesięcy później – po pełnym wyposażeniu.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D466CE4C-3D5B-C9AB-8499-54F85740E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57" y="2562289"/>
            <a:ext cx="5568822" cy="34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6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1127760" y="557935"/>
            <a:ext cx="10759440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MIESZKANIA DLA NAJBARDZIEJ POTRZEBUJĄCYCH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F84282D-E2ED-C248-4B35-DDCD8A8F5BC2}"/>
              </a:ext>
            </a:extLst>
          </p:cNvPr>
          <p:cNvSpPr txBox="1"/>
          <p:nvPr/>
        </p:nvSpPr>
        <p:spPr>
          <a:xfrm>
            <a:off x="441384" y="1409791"/>
            <a:ext cx="6288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Trzy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dwukondygnacyjne i niepodpiwniczone </a:t>
            </a:r>
            <a:r>
              <a:rPr lang="pl-PL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budynki komunalne 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powstały w Radiówku.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każdym jest osiem lokali z aneksami kuchennymi </a:t>
            </a:r>
            <a:b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pokojach dziennych.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Mieszkania, z balkonem lub ogródkiem, mają od </a:t>
            </a:r>
            <a:b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34 do 52 m</a:t>
            </a:r>
            <a:r>
              <a:rPr lang="pl-PL" b="1" baseline="30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 na parterze są przystosowane dla osób </a:t>
            </a:r>
            <a:b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niepełnosprawnościami.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Obok jednego z budynków znajduje się niewielki plac zabaw dla dzieci.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Teren jest ogrodzony i monitorowany.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23B5635-6C51-8AF8-09AC-DDB2BB473E4B}"/>
              </a:ext>
            </a:extLst>
          </p:cNvPr>
          <p:cNvSpPr txBox="1"/>
          <p:nvPr/>
        </p:nvSpPr>
        <p:spPr>
          <a:xfrm>
            <a:off x="421262" y="4729354"/>
            <a:ext cx="5394960" cy="125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Koszt całej inwestycji to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blisko 11 mln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 tym prawie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8,8 mln zł bezzwrotnego wsparcia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Funduszu Dopłat w ramach realizacji przez Bank Gospodarstwa Krajowego.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C4F0A1-F1F8-6677-4D11-882BED262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08" y="1090664"/>
            <a:ext cx="4617720" cy="30784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D6A32BF-506E-F80F-BBB4-420A60819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78" y="4217998"/>
            <a:ext cx="2900172" cy="193344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2256141-C989-DA26-38FC-3E0696A7E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68" y="4216357"/>
            <a:ext cx="2900420" cy="19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8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955149" y="683729"/>
            <a:ext cx="10759440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MAMY JUŻ PONAD 20 KM DRÓG DLA JEDNOŚLADÓW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F84282D-E2ED-C248-4B35-DDCD8A8F5BC2}"/>
              </a:ext>
            </a:extLst>
          </p:cNvPr>
          <p:cNvSpPr txBox="1"/>
          <p:nvPr/>
        </p:nvSpPr>
        <p:spPr>
          <a:xfrm>
            <a:off x="735215" y="1349482"/>
            <a:ext cx="571917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2023 r. zakończyliśmy budowę drugiej ścieżki rowerowej w naszej gminie.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użytku oddaliśmy ostatnie budowane fragmenty w Duchnowie, Pęclinie i pomiędzy Malcanowem a </a:t>
            </a:r>
            <a:r>
              <a:rPr lang="pl-PL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Lipowem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łącznie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km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nowych dróg dla jednośladów.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Malcanowie przy „Lagunie” powstała też stacja napraw i miejsce odpoczynku dla rowerzystów.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Cała trasa kosztowała ponad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 mln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z czego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10 989 757,93 zł to dotacja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ramach Regionalnego Programu Operacyjnego Województwa Mazowieckiego na lata 2014-2020.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Łącznie od 2018 r. wybudowaliśmy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ponad 20 km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tras dla jednośladów. Kosztowało to w sumie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ponad 26 mln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2015 r. do 2023 r. wzbogaciliśmy się w sumie o 32 km dróg dla rowerów.</a:t>
            </a:r>
            <a:endParaRPr lang="pl-PL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E019EF3-0BD8-69E0-1D43-6339C3555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72" y="1817845"/>
            <a:ext cx="4838301" cy="322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3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BC7DA3B-EDC2-6771-54C9-C06DDCFC49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0" y="0"/>
            <a:ext cx="8659368" cy="6837516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290109E-10F2-6188-E3F9-90A0D094306A}"/>
              </a:ext>
            </a:extLst>
          </p:cNvPr>
          <p:cNvSpPr txBox="1"/>
          <p:nvPr/>
        </p:nvSpPr>
        <p:spPr>
          <a:xfrm>
            <a:off x="3141212" y="364380"/>
            <a:ext cx="8399641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1B517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INWESTYCJE W OBIEKTY KULTURALNE</a:t>
            </a:r>
            <a:endParaRPr lang="pl-PL" sz="2800" dirty="0">
              <a:solidFill>
                <a:srgbClr val="1B517B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F84282D-E2ED-C248-4B35-DDCD8A8F5BC2}"/>
              </a:ext>
            </a:extLst>
          </p:cNvPr>
          <p:cNvSpPr txBox="1"/>
          <p:nvPr/>
        </p:nvSpPr>
        <p:spPr>
          <a:xfrm>
            <a:off x="991910" y="1105614"/>
            <a:ext cx="788691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Dziechcińcu wybudowaliśmy siódmą już świetlicę wiejską.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Koszt to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820 tys.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 tym 150 tys. zł wsparcia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„Mazowsze dla lokalnych centrów integracyjnych 2023”.</a:t>
            </a:r>
          </a:p>
          <a:p>
            <a:endParaRPr lang="pl-PL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Wyremontowaliśmy świetlicę w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Żanęcinie. Koszt</a:t>
            </a: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blisko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63 tys.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z czego 32 tys. zł pochodziły z funduszu sołeckiego.  </a:t>
            </a:r>
          </a:p>
          <a:p>
            <a:endParaRPr lang="pl-PL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Oddaliśmy do użytku Duchnowski Dom Kultury – łączy w sobie funkcję świetlicy oraz filii biblioteki. Całkowity koszt to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blisko </a:t>
            </a:r>
            <a:b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4,2 mln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 tym 750 tys. zł pochodzi z Rządowego Funduszu Inwestycji Lokalnych.</a:t>
            </a:r>
          </a:p>
          <a:p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ukończeniu było Centrum Aktywności Lokalnej </a:t>
            </a:r>
            <a:b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Gliniance (oddane do użytku w kwietniu 2024 r.). Koszt </a:t>
            </a:r>
            <a:br>
              <a:rPr lang="pl-PL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pl-PL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4 304 032,16 zł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C5EEEF-01DF-B810-0B32-E50DFD325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73" y="5193546"/>
            <a:ext cx="1965871" cy="130927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5BA9289-9466-E650-AF24-21A6603BE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40" y="908813"/>
            <a:ext cx="1965871" cy="130927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1DA4843-8F47-80CA-F00F-25289BB3B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40" y="3783270"/>
            <a:ext cx="1965871" cy="13092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FB34A07-B1B2-DC28-C018-FC69905380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4"/>
          <a:stretch/>
        </p:blipFill>
        <p:spPr>
          <a:xfrm>
            <a:off x="8767873" y="2319090"/>
            <a:ext cx="1965871" cy="136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0809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2913</Words>
  <Application>Microsoft Office PowerPoint</Application>
  <PresentationFormat>Panoramiczny</PresentationFormat>
  <Paragraphs>480</Paragraphs>
  <Slides>30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Izabela Trzaska</dc:creator>
  <cp:lastModifiedBy>Izabela Trzaska</cp:lastModifiedBy>
  <cp:revision>37</cp:revision>
  <dcterms:created xsi:type="dcterms:W3CDTF">2024-06-17T10:11:42Z</dcterms:created>
  <dcterms:modified xsi:type="dcterms:W3CDTF">2024-06-25T13:54:34Z</dcterms:modified>
</cp:coreProperties>
</file>